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268" r:id="rId5"/>
    <p:sldId id="262" r:id="rId6"/>
    <p:sldId id="271" r:id="rId7"/>
    <p:sldId id="280" r:id="rId8"/>
    <p:sldId id="279" r:id="rId9"/>
    <p:sldId id="283" r:id="rId10"/>
    <p:sldId id="277" r:id="rId11"/>
    <p:sldId id="278" r:id="rId12"/>
    <p:sldId id="270" r:id="rId13"/>
    <p:sldId id="263" r:id="rId14"/>
    <p:sldId id="273" r:id="rId15"/>
    <p:sldId id="287" r:id="rId16"/>
    <p:sldId id="272" r:id="rId17"/>
    <p:sldId id="281" r:id="rId18"/>
    <p:sldId id="284" r:id="rId19"/>
    <p:sldId id="275" r:id="rId20"/>
    <p:sldId id="293" r:id="rId21"/>
    <p:sldId id="292" r:id="rId22"/>
    <p:sldId id="288" r:id="rId23"/>
    <p:sldId id="285" r:id="rId24"/>
    <p:sldId id="289" r:id="rId25"/>
    <p:sldId id="274" r:id="rId26"/>
    <p:sldId id="296" r:id="rId27"/>
    <p:sldId id="276" r:id="rId28"/>
    <p:sldId id="261"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E76"/>
    <a:srgbClr val="FFC300"/>
    <a:srgbClr val="402373"/>
    <a:srgbClr val="455CF1"/>
    <a:srgbClr val="6B79E8"/>
    <a:srgbClr val="6BAEE6"/>
    <a:srgbClr val="F2720E"/>
    <a:srgbClr val="FF9D13"/>
    <a:srgbClr val="6B75E8"/>
    <a:srgbClr val="6BB2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876" autoAdjust="0"/>
  </p:normalViewPr>
  <p:slideViewPr>
    <p:cSldViewPr snapToGrid="0">
      <p:cViewPr>
        <p:scale>
          <a:sx n="110" d="100"/>
          <a:sy n="110" d="100"/>
        </p:scale>
        <p:origin x="672" y="28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93" d="100"/>
          <a:sy n="93" d="100"/>
        </p:scale>
        <p:origin x="3302" y="91"/>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1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a:sym typeface="+mn-ea"/>
              </a:rPr>
              <a:t>各位线上的朋友们，大家好，非常开心能够在 PG 亚洲技术大会上和大家进行交流分享。今天我带来的主题是 PostgreSQL 增量服务生态实践。</a:t>
            </a:r>
            <a:endParaRPr>
              <a:sym typeface="+mn-ea"/>
            </a:endParaRPr>
          </a:p>
          <a:p>
            <a:endParaRPr>
              <a:sym typeface="+mn-ea"/>
            </a:endParaRPr>
          </a:p>
          <a:p>
            <a:r>
              <a:rPr>
                <a:sym typeface="+mn-ea"/>
              </a:rPr>
              <a:t>PostgreSQL 作为当前世界领先的开源数据库，拥有着广泛的用户群体和丰富的使用场景。但是在信息化时代背景下，数据呈现爆炸式增长的趋势，数据安全问题也日趋严重。</a:t>
            </a:r>
            <a:endParaRPr>
              <a:sym typeface="+mn-ea"/>
            </a:endParaRPr>
          </a:p>
          <a:p>
            <a:endParaRPr>
              <a:sym typeface="+mn-ea"/>
            </a:endParaRPr>
          </a:p>
          <a:p>
            <a:r>
              <a:rPr>
                <a:sym typeface="+mn-ea"/>
              </a:rPr>
              <a:t>如何基于现有的 PostgreSQL 数据库服务，为 PostgreSQL 提供上层的数据分片、数据加密等增量功能，是众多用户非常关心的问题。今天呢，我将给大家重点介绍基于 Apache ShardingSphere 提供的完善生态，为 PostgreSQL 实现赋能，提供数据分片、数据加密等功能，并会结合一些案例，介绍这些功能的使用和实现，期望能够帮助大家更好地在实际业务场景中使用。</a:t>
            </a:r>
            <a:endParaRPr>
              <a:sym typeface="+mn-ea"/>
            </a:endParaRP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ShardingSphere的可插拔的架构共分为三层。</a:t>
            </a:r>
            <a:endParaRPr lang="zh-CN" altLang="en-US" dirty="0"/>
          </a:p>
          <a:p>
            <a:endParaRPr lang="zh-CN" altLang="en-US" dirty="0"/>
          </a:p>
          <a:p>
            <a:r>
              <a:rPr lang="zh-CN" altLang="en-US" dirty="0"/>
              <a:t>L1 内核层面向数据库内核，包括数据库事务引擎，查询优化器等。当数据库有较为适当的查询优化能力时，ShardingSphere可直接下推至数据库的方式去执行。在 SphereEx 公司为 ShardingSphere 的产品规划中，当数据库缺失查询优化的相应能力时，比如 KV 数据库，则会调用内置的查询优化器，在其上进行标准查询。</a:t>
            </a:r>
            <a:endParaRPr lang="zh-CN" altLang="en-US" dirty="0"/>
          </a:p>
          <a:p>
            <a:endParaRPr lang="zh-CN" altLang="en-US" dirty="0"/>
          </a:p>
          <a:p>
            <a:r>
              <a:rPr lang="zh-CN" altLang="en-US" dirty="0"/>
              <a:t>L2 功能层是 **ShardingSphere 最核心所在。**在功能层完全缺失的情况下，ShardingSphere 会表现成为一个空白的框架，将 SQL 直接透穿至数据库。功能层的每个模块均独立存在，在模块内部的代码开发，不会影响其它模块的稳定性。与此同时，ShardingSphere 可以将各种功能以可叠加的方式组合使用。譬如：开发者既可以同时使用数据分片、读写分离和数据加密，也可以独立使用数据加密，所有功能的排列组合都是自由扩展的。ShardingSphere 不仅是一个面向数据库某项能力所打造的数据库中间件产品，广义上它更是一个面向开发者的可定制化编程平台。</a:t>
            </a:r>
            <a:endParaRPr lang="zh-CN" altLang="en-US" dirty="0"/>
          </a:p>
          <a:p>
            <a:endParaRPr lang="zh-CN" altLang="en-US" dirty="0"/>
          </a:p>
          <a:p>
            <a:r>
              <a:rPr lang="zh-CN" altLang="en-US" dirty="0"/>
              <a:t>L3 生态层通过三个接口分别实现数据库协议、SQL 方言和数据库存储对接，用于打造异构数据网关。ShardingSphere 未来会考虑开发 SQL 方言转换模块，在真正意义上实现在异构的数据库中自由的穿梭，并管控所有对数据库的访问流量。</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首先，允许我做一个简短的个人介绍，我是端正强，目前是 SphereEx 高级中间件开发工程师，也是 Apache ShardingSphere Committer。我从 2018 年开始。。。。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下面，让我们进入今天的正题，今天分享分为四个部分。第一部分主要为大家简单介绍下 </a:t>
            </a:r>
            <a:r>
              <a:rPr lang="en-US" altLang="zh-CN">
                <a:sym typeface="+mn-ea"/>
              </a:rPr>
              <a:t>Apache ShardingSphere</a:t>
            </a:r>
            <a:r>
              <a:rPr lang="zh-CN" altLang="en-US">
                <a:sym typeface="+mn-ea"/>
              </a:rPr>
              <a:t>，然后会重点介绍下 。。。。</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Database Plus 是在碎片化数据基础服务之上构建标准层和生态层，为数据服务能力提供精准化和差异化能力，具有连接、增量、可插拔的特点。</a:t>
            </a:r>
            <a:endParaRPr lang="zh-CN" altLang="en-US" dirty="0"/>
          </a:p>
          <a:p>
            <a:r>
              <a:rPr lang="zh-CN" altLang="en-US" dirty="0">
                <a:sym typeface="+mn-ea"/>
              </a:rPr>
              <a:t>	应用 Database Plus 理念而孕育的 ShardingSphere 产品架构包含基础层，可插拔层，功能层，产品层四层。一方面 Database Plus 将提供标准化产品、定制服务和生态支持这三种服务形态；另一方面 ShardingSphere 提供各种数据库协议支持，利用数据库标准语言- SQL ，统一数据处理。</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然后看下 </a:t>
            </a:r>
            <a:r>
              <a:rPr lang="en-US" altLang="zh-CN" dirty="0">
                <a:sym typeface="+mn-ea"/>
              </a:rPr>
              <a:t>JDBC</a:t>
            </a:r>
            <a:r>
              <a:rPr lang="zh-CN" altLang="en-US" dirty="0">
                <a:sym typeface="+mn-ea"/>
              </a:rPr>
              <a:t> 和 </a:t>
            </a:r>
            <a:r>
              <a:rPr lang="en-US" altLang="zh-CN" dirty="0">
                <a:sym typeface="+mn-ea"/>
              </a:rPr>
              <a:t>Proxy</a:t>
            </a:r>
            <a:r>
              <a:rPr lang="zh-CN" altLang="en-US" dirty="0">
                <a:sym typeface="+mn-ea"/>
              </a:rPr>
              <a:t> 的架构。</a:t>
            </a:r>
            <a:r>
              <a:rPr lang="en-US" altLang="zh-CN" dirty="0">
                <a:sym typeface="+mn-ea"/>
              </a:rPr>
              <a:t>JDBC</a:t>
            </a:r>
            <a:r>
              <a:rPr lang="zh-CN" altLang="en-US" dirty="0">
                <a:sym typeface="+mn-ea"/>
              </a:rPr>
              <a:t> 是一个轻量级的 </a:t>
            </a:r>
            <a:r>
              <a:rPr lang="en-US" altLang="zh-CN" dirty="0">
                <a:sym typeface="+mn-ea"/>
              </a:rPr>
              <a:t>Java</a:t>
            </a:r>
            <a:r>
              <a:rPr lang="zh-CN" altLang="en-US" dirty="0">
                <a:sym typeface="+mn-ea"/>
              </a:rPr>
              <a:t> 框架，以 </a:t>
            </a:r>
            <a:r>
              <a:rPr lang="en-US" altLang="zh-CN" dirty="0">
                <a:sym typeface="+mn-ea"/>
              </a:rPr>
              <a:t>jar</a:t>
            </a:r>
            <a:r>
              <a:rPr lang="zh-CN" altLang="en-US" dirty="0">
                <a:sym typeface="+mn-ea"/>
              </a:rPr>
              <a:t> 包形式提供，能够兼容标准的 </a:t>
            </a:r>
            <a:r>
              <a:rPr lang="en-US" altLang="zh-CN" dirty="0">
                <a:sym typeface="+mn-ea"/>
              </a:rPr>
              <a:t>JDBC</a:t>
            </a:r>
            <a:r>
              <a:rPr lang="zh-CN" altLang="en-US" dirty="0">
                <a:sym typeface="+mn-ea"/>
              </a:rPr>
              <a:t> 接口及各类 </a:t>
            </a:r>
            <a:r>
              <a:rPr lang="en-US" altLang="zh-CN" dirty="0">
                <a:sym typeface="+mn-ea"/>
              </a:rPr>
              <a:t>ORM</a:t>
            </a:r>
            <a:r>
              <a:rPr lang="zh-CN" altLang="en-US" dirty="0">
                <a:sym typeface="+mn-ea"/>
              </a:rPr>
              <a:t> 框架，主要适合于要求高性能的 </a:t>
            </a:r>
            <a:r>
              <a:rPr lang="en-US" altLang="zh-CN" dirty="0">
                <a:sym typeface="+mn-ea"/>
              </a:rPr>
              <a:t>OLTP</a:t>
            </a:r>
            <a:r>
              <a:rPr lang="zh-CN" altLang="en-US" dirty="0">
                <a:sym typeface="+mn-ea"/>
              </a:rPr>
              <a:t> 场景。</a:t>
            </a:r>
            <a:endParaRPr lang="en-US" altLang="zh-CN" dirty="0"/>
          </a:p>
          <a:p>
            <a:endParaRPr lang="en-US" altLang="zh-CN" dirty="0"/>
          </a:p>
          <a:p>
            <a:r>
              <a:rPr lang="en-US" altLang="zh-CN" dirty="0">
                <a:sym typeface="+mn-ea"/>
              </a:rPr>
              <a:t>Proxy</a:t>
            </a:r>
            <a:r>
              <a:rPr lang="zh-CN" altLang="en-US" dirty="0">
                <a:sym typeface="+mn-ea"/>
              </a:rPr>
              <a:t> 的定位为透明化的数据库端代理，用于对异构语言提供支持。适合于对于性能要求不是特别高的 </a:t>
            </a:r>
            <a:r>
              <a:rPr lang="en-US" altLang="zh-CN" dirty="0">
                <a:sym typeface="+mn-ea"/>
              </a:rPr>
              <a:t>OLAP</a:t>
            </a:r>
            <a:r>
              <a:rPr lang="zh-CN" altLang="en-US" dirty="0">
                <a:sym typeface="+mn-ea"/>
              </a:rPr>
              <a:t> 场景及运维管理。</a:t>
            </a:r>
            <a:endParaRPr lang="en-US" altLang="zh-CN" dirty="0"/>
          </a:p>
          <a:p>
            <a:endParaRPr lang="en-US" altLang="zh-CN" dirty="0"/>
          </a:p>
          <a:p>
            <a:r>
              <a:rPr lang="zh-CN" altLang="en-US" dirty="0">
                <a:sym typeface="+mn-ea"/>
              </a:rPr>
              <a:t>基于 </a:t>
            </a:r>
            <a:r>
              <a:rPr lang="en-US" altLang="zh-CN" dirty="0">
                <a:sym typeface="+mn-ea"/>
              </a:rPr>
              <a:t>JDBC</a:t>
            </a:r>
            <a:r>
              <a:rPr lang="zh-CN" altLang="en-US" dirty="0">
                <a:sym typeface="+mn-ea"/>
              </a:rPr>
              <a:t> 和 </a:t>
            </a:r>
            <a:r>
              <a:rPr lang="en-US" altLang="zh-CN" dirty="0">
                <a:sym typeface="+mn-ea"/>
              </a:rPr>
              <a:t>Proxy</a:t>
            </a:r>
            <a:r>
              <a:rPr lang="zh-CN" altLang="en-US" dirty="0">
                <a:sym typeface="+mn-ea"/>
              </a:rPr>
              <a:t>，采用混合部署形态，通过统一的注册中心和分片策略，用户可以满足不同业务场景的要求。</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然后看下 </a:t>
            </a:r>
            <a:r>
              <a:rPr lang="en-US" altLang="zh-CN" dirty="0">
                <a:sym typeface="+mn-ea"/>
              </a:rPr>
              <a:t>JDBC</a:t>
            </a:r>
            <a:r>
              <a:rPr lang="zh-CN" altLang="en-US" dirty="0">
                <a:sym typeface="+mn-ea"/>
              </a:rPr>
              <a:t> 和 </a:t>
            </a:r>
            <a:r>
              <a:rPr lang="en-US" altLang="zh-CN" dirty="0">
                <a:sym typeface="+mn-ea"/>
              </a:rPr>
              <a:t>Proxy</a:t>
            </a:r>
            <a:r>
              <a:rPr lang="zh-CN" altLang="en-US" dirty="0">
                <a:sym typeface="+mn-ea"/>
              </a:rPr>
              <a:t> 的架构。</a:t>
            </a:r>
            <a:r>
              <a:rPr lang="en-US" altLang="zh-CN" dirty="0">
                <a:sym typeface="+mn-ea"/>
              </a:rPr>
              <a:t>JDBC</a:t>
            </a:r>
            <a:r>
              <a:rPr lang="zh-CN" altLang="en-US" dirty="0">
                <a:sym typeface="+mn-ea"/>
              </a:rPr>
              <a:t> 是一个轻量级的 </a:t>
            </a:r>
            <a:r>
              <a:rPr lang="en-US" altLang="zh-CN" dirty="0">
                <a:sym typeface="+mn-ea"/>
              </a:rPr>
              <a:t>Java</a:t>
            </a:r>
            <a:r>
              <a:rPr lang="zh-CN" altLang="en-US" dirty="0">
                <a:sym typeface="+mn-ea"/>
              </a:rPr>
              <a:t> 框架，以 </a:t>
            </a:r>
            <a:r>
              <a:rPr lang="en-US" altLang="zh-CN" dirty="0">
                <a:sym typeface="+mn-ea"/>
              </a:rPr>
              <a:t>jar</a:t>
            </a:r>
            <a:r>
              <a:rPr lang="zh-CN" altLang="en-US" dirty="0">
                <a:sym typeface="+mn-ea"/>
              </a:rPr>
              <a:t> 包形式提供，能够兼容标准的 </a:t>
            </a:r>
            <a:r>
              <a:rPr lang="en-US" altLang="zh-CN" dirty="0">
                <a:sym typeface="+mn-ea"/>
              </a:rPr>
              <a:t>JDBC</a:t>
            </a:r>
            <a:r>
              <a:rPr lang="zh-CN" altLang="en-US" dirty="0">
                <a:sym typeface="+mn-ea"/>
              </a:rPr>
              <a:t> 接口及各类 </a:t>
            </a:r>
            <a:r>
              <a:rPr lang="en-US" altLang="zh-CN" dirty="0">
                <a:sym typeface="+mn-ea"/>
              </a:rPr>
              <a:t>ORM</a:t>
            </a:r>
            <a:r>
              <a:rPr lang="zh-CN" altLang="en-US" dirty="0">
                <a:sym typeface="+mn-ea"/>
              </a:rPr>
              <a:t> 框架，主要适合于要求高性能的 </a:t>
            </a:r>
            <a:r>
              <a:rPr lang="en-US" altLang="zh-CN" dirty="0">
                <a:sym typeface="+mn-ea"/>
              </a:rPr>
              <a:t>OLTP</a:t>
            </a:r>
            <a:r>
              <a:rPr lang="zh-CN" altLang="en-US" dirty="0">
                <a:sym typeface="+mn-ea"/>
              </a:rPr>
              <a:t> 场景。</a:t>
            </a:r>
            <a:endParaRPr lang="en-US" altLang="zh-CN" dirty="0"/>
          </a:p>
          <a:p>
            <a:endParaRPr lang="en-US" altLang="zh-CN" dirty="0"/>
          </a:p>
          <a:p>
            <a:r>
              <a:rPr lang="en-US" altLang="zh-CN" dirty="0">
                <a:sym typeface="+mn-ea"/>
              </a:rPr>
              <a:t>Proxy</a:t>
            </a:r>
            <a:r>
              <a:rPr lang="zh-CN" altLang="en-US" dirty="0">
                <a:sym typeface="+mn-ea"/>
              </a:rPr>
              <a:t> 的定位为透明化的数据库端代理，用于对异构语言提供支持。适合于对于性能要求不是特别高的 </a:t>
            </a:r>
            <a:r>
              <a:rPr lang="en-US" altLang="zh-CN" dirty="0">
                <a:sym typeface="+mn-ea"/>
              </a:rPr>
              <a:t>OLAP</a:t>
            </a:r>
            <a:r>
              <a:rPr lang="zh-CN" altLang="en-US" dirty="0">
                <a:sym typeface="+mn-ea"/>
              </a:rPr>
              <a:t> 场景及运维管理。</a:t>
            </a:r>
            <a:endParaRPr lang="en-US" altLang="zh-CN" dirty="0"/>
          </a:p>
          <a:p>
            <a:endParaRPr lang="en-US" altLang="zh-CN" dirty="0"/>
          </a:p>
          <a:p>
            <a:r>
              <a:rPr lang="zh-CN" altLang="en-US" dirty="0">
                <a:sym typeface="+mn-ea"/>
              </a:rPr>
              <a:t>基于 </a:t>
            </a:r>
            <a:r>
              <a:rPr lang="en-US" altLang="zh-CN" dirty="0">
                <a:sym typeface="+mn-ea"/>
              </a:rPr>
              <a:t>JDBC</a:t>
            </a:r>
            <a:r>
              <a:rPr lang="zh-CN" altLang="en-US" dirty="0">
                <a:sym typeface="+mn-ea"/>
              </a:rPr>
              <a:t> 和 </a:t>
            </a:r>
            <a:r>
              <a:rPr lang="en-US" altLang="zh-CN" dirty="0">
                <a:sym typeface="+mn-ea"/>
              </a:rPr>
              <a:t>Proxy</a:t>
            </a:r>
            <a:r>
              <a:rPr lang="zh-CN" altLang="en-US" dirty="0">
                <a:sym typeface="+mn-ea"/>
              </a:rPr>
              <a:t>，采用混合部署形态，通过统一的注册中心和分片策略，用户可以满足不同业务场景的要求。</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6.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801" name="副标题 2"/>
          <p:cNvSpPr>
            <a:spLocks noGrp="1"/>
          </p:cNvSpPr>
          <p:nvPr userDrawn="1">
            <p:ph type="subTitle" idx="1" hasCustomPrompt="1"/>
          </p:nvPr>
        </p:nvSpPr>
        <p:spPr>
          <a:xfrm>
            <a:off x="1473159" y="3627120"/>
            <a:ext cx="8894523" cy="558799"/>
          </a:xfrm>
        </p:spPr>
        <p:txBody>
          <a:bodyPr anchor="ctr">
            <a:normAutofit/>
          </a:bodyPr>
          <a:lstStyle>
            <a:lvl1pPr marL="0" marR="0" indent="0" algn="ctr" defTabSz="914400" rtl="0" eaLnBrk="1" fontAlgn="auto" latinLnBrk="0" hangingPunct="1">
              <a:lnSpc>
                <a:spcPct val="100000"/>
              </a:lnSpc>
              <a:spcBef>
                <a:spcPts val="0"/>
              </a:spcBef>
              <a:spcAft>
                <a:spcPts val="0"/>
              </a:spcAft>
              <a:buClrTx/>
              <a:buSzTx/>
              <a:buFontTx/>
              <a:buNone/>
              <a:defRPr sz="2000">
                <a:solidFill>
                  <a:schemeClr val="bg1">
                    <a:lumMod val="50000"/>
                  </a:schemeClr>
                </a:solidFill>
                <a:latin typeface="+mj-lt"/>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300" normalizeH="0" baseline="0" noProof="0" dirty="0">
                <a:ln>
                  <a:noFill/>
                </a:ln>
                <a:solidFill>
                  <a:srgbClr val="000000">
                    <a:lumMod val="50000"/>
                    <a:lumOff val="50000"/>
                  </a:srgbClr>
                </a:solidFill>
                <a:effectLst/>
                <a:uLnTx/>
                <a:uFillTx/>
                <a:latin typeface="+mn-ea"/>
                <a:ea typeface="+mn-ea"/>
                <a:cs typeface="+mn-cs"/>
              </a:rPr>
              <a:t>SPEAKER NAME AND TITLE</a:t>
            </a:r>
            <a:endParaRPr kumimoji="0" lang="zh-CN" altLang="en-US" sz="2000" b="0" i="0" u="none" strike="noStrike" kern="1200" cap="none" spc="0" normalizeH="0" baseline="0" noProof="0" dirty="0">
              <a:ln>
                <a:noFill/>
              </a:ln>
              <a:solidFill>
                <a:srgbClr val="000000">
                  <a:lumMod val="50000"/>
                  <a:lumOff val="50000"/>
                </a:srgbClr>
              </a:solidFill>
              <a:effectLst/>
              <a:uLnTx/>
              <a:uFillTx/>
              <a:latin typeface="+mn-ea"/>
              <a:ea typeface="+mn-ea"/>
              <a:cs typeface="+mn-cs"/>
            </a:endParaRPr>
          </a:p>
        </p:txBody>
      </p:sp>
      <p:sp>
        <p:nvSpPr>
          <p:cNvPr id="9802" name="标题 1"/>
          <p:cNvSpPr>
            <a:spLocks noGrp="1"/>
          </p:cNvSpPr>
          <p:nvPr userDrawn="1">
            <p:ph type="ctrTitle" hasCustomPrompt="1"/>
          </p:nvPr>
        </p:nvSpPr>
        <p:spPr>
          <a:xfrm>
            <a:off x="1473159" y="2771794"/>
            <a:ext cx="8894523" cy="779126"/>
          </a:xfrm>
        </p:spPr>
        <p:txBody>
          <a:bodyPr anchor="ctr">
            <a:normAutofit/>
          </a:bodyPr>
          <a:lstStyle>
            <a:lvl1pPr marL="0" marR="0" indent="0" algn="ctr" defTabSz="914400" rtl="0" eaLnBrk="1" fontAlgn="auto" latinLnBrk="0" hangingPunct="1">
              <a:lnSpc>
                <a:spcPct val="100000"/>
              </a:lnSpc>
              <a:spcBef>
                <a:spcPts val="0"/>
              </a:spcBef>
              <a:spcAft>
                <a:spcPts val="0"/>
              </a:spcAft>
              <a:buClrTx/>
              <a:buSzTx/>
              <a:buFontTx/>
              <a:buNone/>
              <a:defRPr sz="4000" b="1" spc="300">
                <a:solidFill>
                  <a:schemeClr val="tx1"/>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300" normalizeH="0" baseline="0" noProof="0" dirty="0">
                <a:ln>
                  <a:noFill/>
                </a:ln>
                <a:solidFill>
                  <a:srgbClr val="000000"/>
                </a:solidFill>
                <a:effectLst/>
                <a:uLnTx/>
                <a:uFillTx/>
                <a:latin typeface="Arial" panose="020B0604020202090204"/>
                <a:ea typeface="+mj-ea"/>
                <a:cs typeface="+mn-cs"/>
              </a:rPr>
              <a:t>SPEECH THEME HERE</a:t>
            </a:r>
            <a:endParaRPr kumimoji="0" lang="zh-CN" altLang="en-US" sz="4400" b="1" i="0" u="none" strike="noStrike" kern="1200" cap="none" spc="0" normalizeH="0" baseline="0" noProof="0" dirty="0">
              <a:ln>
                <a:noFill/>
              </a:ln>
              <a:solidFill>
                <a:srgbClr val="000000"/>
              </a:solidFill>
              <a:effectLst/>
              <a:uLnTx/>
              <a:uFillTx/>
              <a:latin typeface="Arial" panose="020B0604020202090204"/>
              <a:ea typeface="+mj-ea"/>
              <a:cs typeface="+mn-cs"/>
            </a:endParaRPr>
          </a:p>
        </p:txBody>
      </p:sp>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5400" y="1960955"/>
            <a:ext cx="4407673" cy="279192"/>
          </a:xfrm>
          <a:prstGeom prst="rect">
            <a:avLst/>
          </a:prstGeom>
        </p:spPr>
      </p:pic>
      <p:sp>
        <p:nvSpPr>
          <p:cNvPr id="5" name="文本框 4"/>
          <p:cNvSpPr txBox="1"/>
          <p:nvPr userDrawn="1"/>
        </p:nvSpPr>
        <p:spPr>
          <a:xfrm>
            <a:off x="4076380" y="5615940"/>
            <a:ext cx="3496693" cy="307777"/>
          </a:xfrm>
          <a:prstGeom prst="rect">
            <a:avLst/>
          </a:prstGeom>
          <a:noFill/>
        </p:spPr>
        <p:txBody>
          <a:bodyPr wrap="square" rtlCol="0">
            <a:spAutoFit/>
          </a:bodyPr>
          <a:lstStyle/>
          <a:p>
            <a:pPr algn="dist"/>
            <a:r>
              <a:rPr lang="en-US" altLang="zh-CN" sz="1400" dirty="0"/>
              <a:t>https://2021.postgresconf.cn</a:t>
            </a:r>
            <a:endParaRPr lang="zh-CN" altLang="en-US" sz="1400" dirty="0"/>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99269" y="1914667"/>
            <a:ext cx="1148897" cy="35831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bg>
      <p:bgPr>
        <a:solidFill>
          <a:schemeClr val="bg1"/>
        </a:solidFill>
        <a:effectLst/>
      </p:bgPr>
    </p:bg>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6008481" y="2092521"/>
            <a:ext cx="5419185" cy="895350"/>
          </a:xfrm>
        </p:spPr>
        <p:txBody>
          <a:bodyPr anchor="b">
            <a:normAutofit/>
          </a:bodyPr>
          <a:lstStyle>
            <a:lvl1pPr algn="l">
              <a:defRPr sz="3200" b="1" baseline="0">
                <a:solidFill>
                  <a:schemeClr val="tx1"/>
                </a:solidFill>
              </a:defRPr>
            </a:lvl1pPr>
          </a:lstStyle>
          <a:p>
            <a:r>
              <a:rPr lang="en-US" altLang="zh-CN" dirty="0"/>
              <a:t>Title here</a:t>
            </a:r>
            <a:endParaRPr lang="zh-CN" altLang="en-US" dirty="0"/>
          </a:p>
        </p:txBody>
      </p:sp>
      <p:sp>
        <p:nvSpPr>
          <p:cNvPr id="21" name="文本占位符 2"/>
          <p:cNvSpPr>
            <a:spLocks noGrp="1"/>
          </p:cNvSpPr>
          <p:nvPr>
            <p:ph type="body" idx="1" hasCustomPrompt="1"/>
          </p:nvPr>
        </p:nvSpPr>
        <p:spPr>
          <a:xfrm>
            <a:off x="6008480" y="3045851"/>
            <a:ext cx="5419185" cy="1015623"/>
          </a:xfrm>
        </p:spPr>
        <p:txBody>
          <a:bodyPr anchor="t">
            <a:normAutofit/>
          </a:bodyPr>
          <a:lstStyle>
            <a:lvl1pPr marL="0" indent="0" algn="l">
              <a:lnSpc>
                <a:spcPct val="100000"/>
              </a:lnSpc>
              <a:buNone/>
              <a:defRPr sz="1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Content here</a:t>
            </a:r>
            <a:endParaRPr lang="en-US" dirty="0"/>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158673" cy="6858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userDrawn="1">
  <p:cSld name="1_节标题">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3082401" y="3946260"/>
            <a:ext cx="5419185" cy="895350"/>
          </a:xfrm>
        </p:spPr>
        <p:txBody>
          <a:bodyPr anchor="b">
            <a:normAutofit/>
          </a:bodyPr>
          <a:lstStyle>
            <a:lvl1pPr algn="l">
              <a:defRPr sz="3200" b="1" baseline="0">
                <a:solidFill>
                  <a:schemeClr val="tx1"/>
                </a:solidFill>
              </a:defRPr>
            </a:lvl1pPr>
          </a:lstStyle>
          <a:p>
            <a:r>
              <a:rPr lang="en-US" altLang="zh-CN" dirty="0"/>
              <a:t>Title here</a:t>
            </a:r>
            <a:endParaRPr lang="zh-CN" altLang="en-US" dirty="0"/>
          </a:p>
        </p:txBody>
      </p:sp>
      <p:sp>
        <p:nvSpPr>
          <p:cNvPr id="21" name="文本占位符 2"/>
          <p:cNvSpPr>
            <a:spLocks noGrp="1"/>
          </p:cNvSpPr>
          <p:nvPr>
            <p:ph type="body" idx="1" hasCustomPrompt="1"/>
          </p:nvPr>
        </p:nvSpPr>
        <p:spPr>
          <a:xfrm>
            <a:off x="3082400" y="4899590"/>
            <a:ext cx="5419185" cy="1015623"/>
          </a:xfrm>
        </p:spPr>
        <p:txBody>
          <a:bodyPr anchor="t">
            <a:normAutofit/>
          </a:bodyPr>
          <a:lstStyle>
            <a:lvl1pPr marL="0" indent="0" algn="l">
              <a:lnSpc>
                <a:spcPct val="100000"/>
              </a:lnSpc>
              <a:buNone/>
              <a:defRPr sz="1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Content here</a:t>
            </a:r>
            <a:endParaRPr lang="en-US" dirty="0"/>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39"/>
            <a:ext cx="12192000" cy="3560064"/>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6" name="标题 5"/>
          <p:cNvSpPr>
            <a:spLocks noGrp="1"/>
          </p:cNvSpPr>
          <p:nvPr>
            <p:ph type="title" hasCustomPrompt="1"/>
          </p:nvPr>
        </p:nvSpPr>
        <p:spPr>
          <a:xfrm>
            <a:off x="1008529" y="968752"/>
            <a:ext cx="10239936" cy="643917"/>
          </a:xfrm>
        </p:spPr>
        <p:txBody>
          <a:bodyPr>
            <a:normAutofit/>
          </a:bodyPr>
          <a:lstStyle>
            <a:lvl1pPr>
              <a:defRPr sz="3200"/>
            </a:lvl1pPr>
          </a:lstStyle>
          <a:p>
            <a:r>
              <a:rPr lang="en-US" altLang="zh-CN" dirty="0"/>
              <a:t>Title here</a:t>
            </a:r>
            <a:endParaRPr lang="zh-CN" altLang="en-US" dirty="0"/>
          </a:p>
        </p:txBody>
      </p:sp>
      <p:sp>
        <p:nvSpPr>
          <p:cNvPr id="8" name="内容占位符 7"/>
          <p:cNvSpPr>
            <a:spLocks noGrp="1"/>
          </p:cNvSpPr>
          <p:nvPr>
            <p:ph sz="quarter" idx="13" hasCustomPrompt="1"/>
          </p:nvPr>
        </p:nvSpPr>
        <p:spPr>
          <a:xfrm>
            <a:off x="1008530" y="1820487"/>
            <a:ext cx="10239936" cy="3574473"/>
          </a:xfrm>
        </p:spPr>
        <p:txBody>
          <a:bodyPr>
            <a:normAutofit/>
          </a:bodyPr>
          <a:lstStyle>
            <a:lvl1pPr marL="0" indent="0">
              <a:buNone/>
              <a:defRPr sz="2000"/>
            </a:lvl1pPr>
            <a:lvl2pPr>
              <a:defRPr/>
            </a:lvl2pPr>
            <a:lvl3pPr>
              <a:defRPr/>
            </a:lvl3pPr>
            <a:lvl4pPr>
              <a:defRPr/>
            </a:lvl4pPr>
            <a:lvl5pPr>
              <a:defRPr/>
            </a:lvl5pPr>
          </a:lstStyle>
          <a:p>
            <a:pPr lvl="0"/>
            <a:r>
              <a:rPr lang="en-US" altLang="zh-CN" dirty="0"/>
              <a:t>Content here</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6958" y="6212118"/>
            <a:ext cx="1565910" cy="356594"/>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554459"/>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2785" y="6307268"/>
            <a:ext cx="3857456" cy="244340"/>
          </a:xfrm>
          <a:prstGeom prst="rect">
            <a:avLst/>
          </a:prstGeom>
        </p:spPr>
      </p:pic>
      <p:cxnSp>
        <p:nvCxnSpPr>
          <p:cNvPr id="11" name="直接连接符 10"/>
          <p:cNvCxnSpPr/>
          <p:nvPr userDrawn="1"/>
        </p:nvCxnSpPr>
        <p:spPr>
          <a:xfrm>
            <a:off x="-38100" y="6012180"/>
            <a:ext cx="122682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24671" y="6270144"/>
            <a:ext cx="967150" cy="30163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1042597" y="2636520"/>
            <a:ext cx="5461601" cy="822960"/>
          </a:xfrm>
        </p:spPr>
        <p:txBody>
          <a:bodyPr anchor="b">
            <a:noAutofit/>
          </a:bodyPr>
          <a:lstStyle>
            <a:lvl1pPr marL="0" indent="0" algn="l">
              <a:lnSpc>
                <a:spcPct val="100000"/>
              </a:lnSpc>
              <a:buFont typeface="Arial" panose="020B0604020202090204" pitchFamily="34" charset="0"/>
              <a:buNone/>
              <a:defRPr sz="4800">
                <a:solidFill>
                  <a:schemeClr val="tx1"/>
                </a:solidFill>
              </a:defRPr>
            </a:lvl1pPr>
          </a:lstStyle>
          <a:p>
            <a:r>
              <a:rPr lang="en-US" altLang="zh-CN" dirty="0"/>
              <a:t>THANKS</a:t>
            </a:r>
            <a:endParaRPr lang="zh-CN" altLang="en-US" dirty="0"/>
          </a:p>
        </p:txBody>
      </p:sp>
      <p:sp>
        <p:nvSpPr>
          <p:cNvPr id="6" name="文本占位符 13"/>
          <p:cNvSpPr>
            <a:spLocks noGrp="1"/>
          </p:cNvSpPr>
          <p:nvPr>
            <p:ph type="body" sz="quarter" idx="10" hasCustomPrompt="1"/>
          </p:nvPr>
        </p:nvSpPr>
        <p:spPr>
          <a:xfrm>
            <a:off x="1042596" y="3472928"/>
            <a:ext cx="5461601" cy="528383"/>
          </a:xfrm>
        </p:spPr>
        <p:txBody>
          <a:bodyPr vert="horz" anchor="ctr">
            <a:noAutofit/>
          </a:bodyPr>
          <a:lstStyle>
            <a:lvl1pPr marL="0" indent="0" algn="l">
              <a:buNone/>
              <a:defRPr sz="1800" b="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CONTACT INFORMATION</a:t>
            </a:r>
            <a:endParaRPr lang="en-US" altLang="zh-CN" dirty="0"/>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7398" y="4815766"/>
            <a:ext cx="3857456" cy="244340"/>
          </a:xfrm>
          <a:prstGeom prst="rect">
            <a:avLst/>
          </a:prstGeom>
        </p:spPr>
      </p:pic>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93011" y="4748751"/>
            <a:ext cx="1565910" cy="356594"/>
          </a:xfrm>
          <a:prstGeom prst="rect">
            <a:avLst/>
          </a:prstGeom>
        </p:spPr>
      </p:pic>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11111" y="4760474"/>
            <a:ext cx="1048043" cy="32686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tags" Target="../tags/tag2.xml"/><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32.jpeg"/></Relationships>
</file>

<file path=ppt/slides/_rels/slide26.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6.xml"/><Relationship Id="rId5" Type="http://schemas.openxmlformats.org/officeDocument/2006/relationships/image" Target="../media/image33.emf"/><Relationship Id="rId4" Type="http://schemas.openxmlformats.org/officeDocument/2006/relationships/tags" Target="../tags/tag11.xml"/><Relationship Id="rId3" Type="http://schemas.openxmlformats.org/officeDocument/2006/relationships/image" Target="../media/image8.emf"/><Relationship Id="rId2" Type="http://schemas.openxmlformats.org/officeDocument/2006/relationships/oleObject" Target="../embeddings/oleObject2.bin"/><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9" name="think-cell Slide" r:id="rId2" imgW="0" imgH="0" progId="TCLayout.ActiveDocument.1">
                  <p:embed/>
                </p:oleObj>
              </mc:Choice>
              <mc:Fallback>
                <p:oleObj name="think-cell Slide" r:id="rId2" imgW="0" imgH="0" progId="TCLayout.ActiveDocument.1">
                  <p:embed/>
                  <p:pic>
                    <p:nvPicPr>
                      <p:cNvPr id="0" name="对象 2"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12" name="文本框 11"/>
          <p:cNvSpPr txBox="1"/>
          <p:nvPr/>
        </p:nvSpPr>
        <p:spPr>
          <a:xfrm>
            <a:off x="1366222" y="2865115"/>
            <a:ext cx="9286538" cy="755650"/>
          </a:xfrm>
          <a:prstGeom prst="rect">
            <a:avLst/>
          </a:prstGeom>
          <a:noFill/>
        </p:spPr>
        <p:txBody>
          <a:bodyPr wrap="square" rtlCol="0">
            <a:spAutoFit/>
          </a:bodyPr>
          <a:lstStyle/>
          <a:p>
            <a:pPr algn="ctr">
              <a:lnSpc>
                <a:spcPct val="120000"/>
              </a:lnSpc>
            </a:pPr>
            <a:r>
              <a:rPr lang="en-US" altLang="zh-CN" sz="3600" b="1" spc="300" dirty="0">
                <a:latin typeface="+mj-ea"/>
                <a:ea typeface="+mj-ea"/>
                <a:cs typeface="+mj-ea"/>
              </a:rPr>
              <a:t>PostgreSQL 增量服务生态实践</a:t>
            </a:r>
            <a:endParaRPr lang="en-US" altLang="zh-CN" sz="3600" b="1" spc="300" dirty="0">
              <a:latin typeface="+mj-ea"/>
              <a:ea typeface="+mj-ea"/>
              <a:cs typeface="+mj-ea"/>
            </a:endParaRPr>
          </a:p>
        </p:txBody>
      </p:sp>
      <p:sp>
        <p:nvSpPr>
          <p:cNvPr id="13" name="文本框 12"/>
          <p:cNvSpPr txBox="1"/>
          <p:nvPr/>
        </p:nvSpPr>
        <p:spPr>
          <a:xfrm>
            <a:off x="1556627" y="3842869"/>
            <a:ext cx="8905728" cy="799642"/>
          </a:xfrm>
          <a:prstGeom prst="rect">
            <a:avLst/>
          </a:prstGeom>
          <a:noFill/>
        </p:spPr>
        <p:txBody>
          <a:bodyPr wrap="square" rtlCol="0">
            <a:spAutoFit/>
          </a:bodyPr>
          <a:lstStyle/>
          <a:p>
            <a:pPr algn="ctr">
              <a:lnSpc>
                <a:spcPct val="120000"/>
              </a:lnSpc>
            </a:pPr>
            <a:r>
              <a:rPr lang="zh-CN" altLang="en-US" sz="2000" dirty="0">
                <a:solidFill>
                  <a:schemeClr val="tx1"/>
                </a:solidFill>
                <a:latin typeface="+mj-ea"/>
                <a:ea typeface="+mj-ea"/>
                <a:cs typeface="+mj-ea"/>
              </a:rPr>
              <a:t>端正强 </a:t>
            </a:r>
            <a:endParaRPr lang="en-US" altLang="zh-CN" sz="2000" dirty="0">
              <a:latin typeface="+mj-ea"/>
              <a:ea typeface="+mj-ea"/>
              <a:cs typeface="+mj-ea"/>
            </a:endParaRPr>
          </a:p>
          <a:p>
            <a:pPr algn="ctr">
              <a:lnSpc>
                <a:spcPct val="120000"/>
              </a:lnSpc>
            </a:pPr>
            <a:r>
              <a:rPr lang="zh-CN" altLang="en-US" sz="2000" dirty="0">
                <a:solidFill>
                  <a:schemeClr val="tx1"/>
                </a:solidFill>
                <a:latin typeface="+mj-ea"/>
                <a:ea typeface="+mj-ea"/>
                <a:cs typeface="+mj-ea"/>
              </a:rPr>
              <a:t>SphereEx 高级中间件工程师</a:t>
            </a:r>
            <a:endParaRPr lang="zh-CN" altLang="en-US" sz="2000" dirty="0">
              <a:solidFill>
                <a:schemeClr val="tx1"/>
              </a:solidFill>
              <a:latin typeface="+mj-ea"/>
              <a:ea typeface="+mj-ea"/>
              <a:cs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12370" y="3875884"/>
            <a:ext cx="9317620" cy="534035"/>
          </a:xfrm>
          <a:prstGeom prst="rect">
            <a:avLst/>
          </a:prstGeom>
          <a:noFill/>
        </p:spPr>
        <p:txBody>
          <a:bodyPr wrap="square" rtlCol="0">
            <a:spAutoFit/>
          </a:bodyPr>
          <a:lstStyle/>
          <a:p>
            <a:pPr algn="ctr">
              <a:lnSpc>
                <a:spcPct val="120000"/>
              </a:lnSpc>
            </a:pPr>
            <a:r>
              <a:rPr lang="en-US" altLang="zh-CN" sz="2400" b="1" dirty="0">
                <a:latin typeface="+mj-ea"/>
                <a:ea typeface="+mj-ea"/>
              </a:rPr>
              <a:t>PART 02</a:t>
            </a:r>
            <a:endParaRPr lang="zh-CN" altLang="en-US" sz="2400" b="1" dirty="0">
              <a:latin typeface="+mj-ea"/>
              <a:ea typeface="+mj-ea"/>
            </a:endParaRPr>
          </a:p>
        </p:txBody>
      </p:sp>
      <p:sp>
        <p:nvSpPr>
          <p:cNvPr id="8" name="内容占位符 7"/>
          <p:cNvSpPr txBox="1"/>
          <p:nvPr/>
        </p:nvSpPr>
        <p:spPr>
          <a:xfrm>
            <a:off x="1412370" y="4579528"/>
            <a:ext cx="9317620" cy="1429042"/>
          </a:xfrm>
          <a:prstGeom prst="rect">
            <a:avLst/>
          </a:prstGeom>
        </p:spPr>
        <p:txBody>
          <a:bodyPr vert="horz" lIns="91440" tIns="45720" rIns="91440" bIns="45720" rtlCol="0">
            <a:normAutofit/>
          </a:bodyPr>
          <a:lstStyle>
            <a:lvl1pPr marL="0" indent="0" algn="l" defTabSz="913765" rtl="0" eaLnBrk="1" latinLnBrk="0" hangingPunct="1">
              <a:lnSpc>
                <a:spcPct val="90000"/>
              </a:lnSpc>
              <a:spcBef>
                <a:spcPts val="1000"/>
              </a:spcBef>
              <a:buFont typeface="Arial" panose="020B0604020202090204" pitchFamily="34" charset="0"/>
              <a:buNone/>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lnSpc>
                <a:spcPct val="120000"/>
              </a:lnSpc>
            </a:pPr>
            <a:r>
              <a:rPr lang="en-US" altLang="zh-CN" sz="2400" dirty="0">
                <a:latin typeface="+mj-ea"/>
                <a:ea typeface="+mj-ea"/>
                <a:cs typeface="+mj-ea"/>
              </a:rPr>
              <a:t>ShardingSphere 可插拔架构内核</a:t>
            </a:r>
            <a:endParaRPr lang="en-US" altLang="zh-CN" sz="2400" dirty="0">
              <a:latin typeface="+mj-ea"/>
              <a:ea typeface="+mj-ea"/>
              <a:cs typeface="+mj-ea"/>
            </a:endParaRPr>
          </a:p>
        </p:txBody>
      </p:sp>
      <p:sp>
        <p:nvSpPr>
          <p:cNvPr id="12" name="椭圆 11"/>
          <p:cNvSpPr/>
          <p:nvPr/>
        </p:nvSpPr>
        <p:spPr>
          <a:xfrm>
            <a:off x="5405690" y="1282105"/>
            <a:ext cx="1450935" cy="14509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iconfont-1102-720010"/>
          <p:cNvSpPr/>
          <p:nvPr/>
        </p:nvSpPr>
        <p:spPr>
          <a:xfrm>
            <a:off x="5834758" y="1732238"/>
            <a:ext cx="585732" cy="624882"/>
          </a:xfrm>
          <a:custGeom>
            <a:avLst/>
            <a:gdLst>
              <a:gd name="T0" fmla="*/ 11885 w 11999"/>
              <a:gd name="T1" fmla="*/ 2915 h 12800"/>
              <a:gd name="T2" fmla="*/ 10571 w 11999"/>
              <a:gd name="T3" fmla="*/ 4114 h 12800"/>
              <a:gd name="T4" fmla="*/ 6913 w 11999"/>
              <a:gd name="T5" fmla="*/ 5485 h 12800"/>
              <a:gd name="T6" fmla="*/ 10571 w 11999"/>
              <a:gd name="T7" fmla="*/ 5714 h 12800"/>
              <a:gd name="T8" fmla="*/ 10342 w 11999"/>
              <a:gd name="T9" fmla="*/ 8229 h 12800"/>
              <a:gd name="T10" fmla="*/ 6913 w 11999"/>
              <a:gd name="T11" fmla="*/ 12572 h 12800"/>
              <a:gd name="T12" fmla="*/ 5771 w 11999"/>
              <a:gd name="T13" fmla="*/ 12800 h 12800"/>
              <a:gd name="T14" fmla="*/ 5542 w 11999"/>
              <a:gd name="T15" fmla="*/ 8229 h 12800"/>
              <a:gd name="T16" fmla="*/ 1257 w 11999"/>
              <a:gd name="T17" fmla="*/ 8172 h 12800"/>
              <a:gd name="T18" fmla="*/ 114 w 11999"/>
              <a:gd name="T19" fmla="*/ 6685 h 12800"/>
              <a:gd name="T20" fmla="*/ 1428 w 11999"/>
              <a:gd name="T21" fmla="*/ 5485 h 12800"/>
              <a:gd name="T22" fmla="*/ 5542 w 11999"/>
              <a:gd name="T23" fmla="*/ 4114 h 12800"/>
              <a:gd name="T24" fmla="*/ 1427 w 11999"/>
              <a:gd name="T25" fmla="*/ 3885 h 12800"/>
              <a:gd name="T26" fmla="*/ 1656 w 11999"/>
              <a:gd name="T27" fmla="*/ 1371 h 12800"/>
              <a:gd name="T28" fmla="*/ 5542 w 11999"/>
              <a:gd name="T29" fmla="*/ 229 h 12800"/>
              <a:gd name="T30" fmla="*/ 6685 w 11999"/>
              <a:gd name="T31" fmla="*/ 0 h 12800"/>
              <a:gd name="T32" fmla="*/ 6913 w 11999"/>
              <a:gd name="T33" fmla="*/ 1372 h 12800"/>
              <a:gd name="T34" fmla="*/ 10742 w 11999"/>
              <a:gd name="T35" fmla="*/ 1430 h 12800"/>
              <a:gd name="T36" fmla="*/ 10113 w 11999"/>
              <a:gd name="T37" fmla="*/ 5943 h 12800"/>
              <a:gd name="T38" fmla="*/ 599 w 11999"/>
              <a:gd name="T39" fmla="*/ 6857 h 12800"/>
              <a:gd name="T40" fmla="*/ 10113 w 11999"/>
              <a:gd name="T41" fmla="*/ 7771 h 12800"/>
              <a:gd name="T42" fmla="*/ 11400 w 11999"/>
              <a:gd name="T43" fmla="*/ 2743 h 12800"/>
              <a:gd name="T44" fmla="*/ 1885 w 11999"/>
              <a:gd name="T45" fmla="*/ 1829 h 12800"/>
              <a:gd name="T46" fmla="*/ 10486 w 11999"/>
              <a:gd name="T47" fmla="*/ 3658 h 12800"/>
              <a:gd name="T48" fmla="*/ 5999 w 11999"/>
              <a:gd name="T49" fmla="*/ 1371 h 12800"/>
              <a:gd name="T50" fmla="*/ 6456 w 11999"/>
              <a:gd name="T51" fmla="*/ 457 h 12800"/>
              <a:gd name="T52" fmla="*/ 5999 w 11999"/>
              <a:gd name="T53" fmla="*/ 1371 h 12800"/>
              <a:gd name="T54" fmla="*/ 5999 w 11999"/>
              <a:gd name="T55" fmla="*/ 4114 h 12800"/>
              <a:gd name="T56" fmla="*/ 6456 w 11999"/>
              <a:gd name="T57" fmla="*/ 5485 h 12800"/>
              <a:gd name="T58" fmla="*/ 6456 w 11999"/>
              <a:gd name="T59" fmla="*/ 8229 h 12800"/>
              <a:gd name="T60" fmla="*/ 5999 w 11999"/>
              <a:gd name="T61" fmla="*/ 12343 h 12800"/>
              <a:gd name="T62" fmla="*/ 6456 w 11999"/>
              <a:gd name="T63" fmla="*/ 822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99" h="12800">
                <a:moveTo>
                  <a:pt x="11885" y="2572"/>
                </a:moveTo>
                <a:cubicBezTo>
                  <a:pt x="11999" y="2685"/>
                  <a:pt x="11999" y="2801"/>
                  <a:pt x="11885" y="2915"/>
                </a:cubicBezTo>
                <a:lnTo>
                  <a:pt x="10743" y="4058"/>
                </a:lnTo>
                <a:cubicBezTo>
                  <a:pt x="10666" y="4096"/>
                  <a:pt x="10608" y="4114"/>
                  <a:pt x="10571" y="4114"/>
                </a:cubicBezTo>
                <a:lnTo>
                  <a:pt x="6913" y="4114"/>
                </a:lnTo>
                <a:lnTo>
                  <a:pt x="6913" y="5485"/>
                </a:lnTo>
                <a:lnTo>
                  <a:pt x="10342" y="5485"/>
                </a:lnTo>
                <a:cubicBezTo>
                  <a:pt x="10495" y="5485"/>
                  <a:pt x="10571" y="5562"/>
                  <a:pt x="10571" y="5714"/>
                </a:cubicBezTo>
                <a:lnTo>
                  <a:pt x="10571" y="8000"/>
                </a:lnTo>
                <a:cubicBezTo>
                  <a:pt x="10571" y="8154"/>
                  <a:pt x="10495" y="8229"/>
                  <a:pt x="10342" y="8229"/>
                </a:cubicBezTo>
                <a:lnTo>
                  <a:pt x="6913" y="8229"/>
                </a:lnTo>
                <a:lnTo>
                  <a:pt x="6913" y="12572"/>
                </a:lnTo>
                <a:cubicBezTo>
                  <a:pt x="6913" y="12724"/>
                  <a:pt x="6838" y="12800"/>
                  <a:pt x="6685" y="12800"/>
                </a:cubicBezTo>
                <a:lnTo>
                  <a:pt x="5771" y="12800"/>
                </a:lnTo>
                <a:cubicBezTo>
                  <a:pt x="5619" y="12800"/>
                  <a:pt x="5542" y="12724"/>
                  <a:pt x="5542" y="12571"/>
                </a:cubicBezTo>
                <a:lnTo>
                  <a:pt x="5542" y="8229"/>
                </a:lnTo>
                <a:lnTo>
                  <a:pt x="1428" y="8229"/>
                </a:lnTo>
                <a:cubicBezTo>
                  <a:pt x="1390" y="8229"/>
                  <a:pt x="1334" y="8211"/>
                  <a:pt x="1257" y="8172"/>
                </a:cubicBezTo>
                <a:lnTo>
                  <a:pt x="114" y="7028"/>
                </a:lnTo>
                <a:cubicBezTo>
                  <a:pt x="0" y="6915"/>
                  <a:pt x="0" y="6799"/>
                  <a:pt x="114" y="6685"/>
                </a:cubicBezTo>
                <a:lnTo>
                  <a:pt x="1257" y="5542"/>
                </a:lnTo>
                <a:cubicBezTo>
                  <a:pt x="1334" y="5504"/>
                  <a:pt x="1390" y="5485"/>
                  <a:pt x="1428" y="5485"/>
                </a:cubicBezTo>
                <a:lnTo>
                  <a:pt x="5542" y="5485"/>
                </a:lnTo>
                <a:lnTo>
                  <a:pt x="5542" y="4114"/>
                </a:lnTo>
                <a:lnTo>
                  <a:pt x="1656" y="4114"/>
                </a:lnTo>
                <a:cubicBezTo>
                  <a:pt x="1504" y="4114"/>
                  <a:pt x="1427" y="4038"/>
                  <a:pt x="1427" y="3885"/>
                </a:cubicBezTo>
                <a:lnTo>
                  <a:pt x="1427" y="1600"/>
                </a:lnTo>
                <a:cubicBezTo>
                  <a:pt x="1427" y="1448"/>
                  <a:pt x="1504" y="1371"/>
                  <a:pt x="1656" y="1371"/>
                </a:cubicBezTo>
                <a:lnTo>
                  <a:pt x="5542" y="1371"/>
                </a:lnTo>
                <a:lnTo>
                  <a:pt x="5542" y="229"/>
                </a:lnTo>
                <a:cubicBezTo>
                  <a:pt x="5542" y="77"/>
                  <a:pt x="5619" y="0"/>
                  <a:pt x="5771" y="0"/>
                </a:cubicBezTo>
                <a:lnTo>
                  <a:pt x="6685" y="0"/>
                </a:lnTo>
                <a:cubicBezTo>
                  <a:pt x="6838" y="0"/>
                  <a:pt x="6913" y="77"/>
                  <a:pt x="6913" y="229"/>
                </a:cubicBezTo>
                <a:lnTo>
                  <a:pt x="6913" y="1372"/>
                </a:lnTo>
                <a:lnTo>
                  <a:pt x="10570" y="1372"/>
                </a:lnTo>
                <a:cubicBezTo>
                  <a:pt x="10608" y="1372"/>
                  <a:pt x="10665" y="1391"/>
                  <a:pt x="10742" y="1430"/>
                </a:cubicBezTo>
                <a:lnTo>
                  <a:pt x="11885" y="2572"/>
                </a:lnTo>
                <a:close/>
                <a:moveTo>
                  <a:pt x="10113" y="5943"/>
                </a:moveTo>
                <a:lnTo>
                  <a:pt x="1514" y="5943"/>
                </a:lnTo>
                <a:lnTo>
                  <a:pt x="599" y="6857"/>
                </a:lnTo>
                <a:lnTo>
                  <a:pt x="1513" y="7771"/>
                </a:lnTo>
                <a:lnTo>
                  <a:pt x="10113" y="7771"/>
                </a:lnTo>
                <a:lnTo>
                  <a:pt x="10113" y="5943"/>
                </a:lnTo>
                <a:close/>
                <a:moveTo>
                  <a:pt x="11400" y="2743"/>
                </a:moveTo>
                <a:lnTo>
                  <a:pt x="10486" y="1829"/>
                </a:lnTo>
                <a:lnTo>
                  <a:pt x="1885" y="1829"/>
                </a:lnTo>
                <a:lnTo>
                  <a:pt x="1885" y="3658"/>
                </a:lnTo>
                <a:lnTo>
                  <a:pt x="10486" y="3658"/>
                </a:lnTo>
                <a:lnTo>
                  <a:pt x="11400" y="2743"/>
                </a:lnTo>
                <a:close/>
                <a:moveTo>
                  <a:pt x="5999" y="1371"/>
                </a:moveTo>
                <a:lnTo>
                  <a:pt x="6456" y="1371"/>
                </a:lnTo>
                <a:lnTo>
                  <a:pt x="6456" y="457"/>
                </a:lnTo>
                <a:lnTo>
                  <a:pt x="5999" y="457"/>
                </a:lnTo>
                <a:lnTo>
                  <a:pt x="5999" y="1371"/>
                </a:lnTo>
                <a:close/>
                <a:moveTo>
                  <a:pt x="6456" y="4114"/>
                </a:moveTo>
                <a:lnTo>
                  <a:pt x="5999" y="4114"/>
                </a:lnTo>
                <a:lnTo>
                  <a:pt x="5999" y="5485"/>
                </a:lnTo>
                <a:lnTo>
                  <a:pt x="6456" y="5485"/>
                </a:lnTo>
                <a:lnTo>
                  <a:pt x="6456" y="4114"/>
                </a:lnTo>
                <a:close/>
                <a:moveTo>
                  <a:pt x="6456" y="8229"/>
                </a:moveTo>
                <a:lnTo>
                  <a:pt x="5999" y="8229"/>
                </a:lnTo>
                <a:lnTo>
                  <a:pt x="5999" y="12343"/>
                </a:lnTo>
                <a:lnTo>
                  <a:pt x="6456" y="12343"/>
                </a:lnTo>
                <a:lnTo>
                  <a:pt x="6456" y="8229"/>
                </a:lnTo>
                <a:close/>
              </a:path>
            </a:pathLst>
          </a:custGeom>
          <a:solidFill>
            <a:schemeClr val="dk1"/>
          </a:solidFill>
          <a:ln w="63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534035"/>
          </a:xfrm>
          <a:prstGeom prst="rect">
            <a:avLst/>
          </a:prstGeom>
          <a:noFill/>
        </p:spPr>
        <p:txBody>
          <a:bodyPr wrap="square" rtlCol="0">
            <a:spAutoFit/>
          </a:bodyPr>
          <a:lstStyle/>
          <a:p>
            <a:pPr>
              <a:lnSpc>
                <a:spcPct val="120000"/>
              </a:lnSpc>
            </a:pPr>
            <a:r>
              <a:rPr sz="2400" b="1" dirty="0">
                <a:latin typeface="+mj-ea"/>
                <a:ea typeface="+mj-ea"/>
                <a:cs typeface="+mj-ea"/>
                <a:sym typeface="+mn-ea"/>
              </a:rPr>
              <a:t>ShardingSphere </a:t>
            </a:r>
            <a:r>
              <a:rPr lang="en-US" altLang="zh-CN" sz="2400" b="1" dirty="0">
                <a:latin typeface="+mj-ea"/>
                <a:ea typeface="+mj-ea"/>
                <a:cs typeface="+mj-ea"/>
                <a:sym typeface="+mn-ea"/>
              </a:rPr>
              <a:t>可插拔架构内核 - </a:t>
            </a:r>
            <a:r>
              <a:rPr lang="zh-CN" altLang="en-US" sz="2400" b="1" dirty="0">
                <a:latin typeface="+mj-ea"/>
                <a:ea typeface="+mj-ea"/>
                <a:cs typeface="+mj-ea"/>
                <a:sym typeface="+mn-ea"/>
              </a:rPr>
              <a:t>三层架构</a:t>
            </a:r>
            <a:endParaRPr lang="zh-CN" altLang="en-US" sz="2400" b="1" dirty="0">
              <a:latin typeface="+mj-ea"/>
              <a:ea typeface="+mj-ea"/>
              <a:cs typeface="+mj-ea"/>
              <a:sym typeface="+mn-ea"/>
            </a:endParaRPr>
          </a:p>
        </p:txBody>
      </p:sp>
      <p:sp>
        <p:nvSpPr>
          <p:cNvPr id="10" name="文本框 9"/>
          <p:cNvSpPr txBox="1"/>
          <p:nvPr/>
        </p:nvSpPr>
        <p:spPr>
          <a:xfrm>
            <a:off x="7430801" y="2085278"/>
            <a:ext cx="3610610" cy="3046095"/>
          </a:xfrm>
          <a:prstGeom prst="rect">
            <a:avLst/>
          </a:prstGeom>
          <a:noFill/>
        </p:spPr>
        <p:txBody>
          <a:bodyPr wrap="square" rtlCol="0" anchor="t">
            <a:spAutoFit/>
          </a:bodyPr>
          <a:lstStyle/>
          <a:p>
            <a:pPr marL="285750" indent="-285750">
              <a:buSzPct val="75000"/>
              <a:buFont typeface="Wingdings" panose="05000000000000000000" charset="0"/>
              <a:buChar char=""/>
            </a:pPr>
            <a:r>
              <a:rPr lang="zh-CN" altLang="en-US" sz="1600" dirty="0">
                <a:latin typeface="+mn-ea"/>
                <a:cs typeface="+mn-ea"/>
                <a:sym typeface="+mn-ea"/>
              </a:rPr>
              <a:t>L</a:t>
            </a:r>
            <a:r>
              <a:rPr lang="en-US" altLang="zh-CN" sz="1600" dirty="0">
                <a:latin typeface="+mn-ea"/>
                <a:cs typeface="+mn-ea"/>
                <a:sym typeface="+mn-ea"/>
              </a:rPr>
              <a:t>1 </a:t>
            </a:r>
            <a:r>
              <a:rPr lang="zh-CN" altLang="en-US" sz="1600" dirty="0">
                <a:latin typeface="+mn-ea"/>
                <a:cs typeface="+mn-ea"/>
                <a:sym typeface="+mn-ea"/>
              </a:rPr>
              <a:t>内核层：面向数据库内核，包括数据库事务引擎，查询优化器等；</a:t>
            </a:r>
            <a:endParaRPr lang="zh-CN" altLang="en-US" sz="1600" dirty="0">
              <a:latin typeface="+mn-ea"/>
              <a:cs typeface="+mn-ea"/>
              <a:sym typeface="+mn-ea"/>
            </a:endParaRPr>
          </a:p>
          <a:p>
            <a:pPr marL="285750" indent="-285750">
              <a:buSzPct val="75000"/>
              <a:buFont typeface="Wingdings" panose="05000000000000000000" charset="0"/>
              <a:buChar char=""/>
            </a:pPr>
            <a:endParaRPr lang="zh-CN" altLang="en-US" sz="1600" dirty="0">
              <a:latin typeface="+mn-ea"/>
              <a:cs typeface="+mn-ea"/>
              <a:sym typeface="+mn-ea"/>
            </a:endParaRPr>
          </a:p>
          <a:p>
            <a:pPr marL="285750" indent="-285750">
              <a:buSzPct val="75000"/>
              <a:buFont typeface="Wingdings" panose="05000000000000000000" charset="0"/>
              <a:buChar char=""/>
            </a:pPr>
            <a:r>
              <a:rPr lang="en-US" altLang="zh-CN" sz="1600" dirty="0">
                <a:latin typeface="+mn-ea"/>
                <a:cs typeface="+mn-ea"/>
              </a:rPr>
              <a:t>L2 功能层</a:t>
            </a:r>
            <a:r>
              <a:rPr lang="zh-CN" altLang="en-US" sz="1600" dirty="0">
                <a:latin typeface="+mn-ea"/>
                <a:cs typeface="+mn-ea"/>
              </a:rPr>
              <a:t>：ShardingSphere 最核心所在，可定制化开发平台。具有高定制化、高度内聚、灵活扩展等特点；</a:t>
            </a:r>
            <a:endParaRPr lang="zh-CN" altLang="en-US" sz="1600" dirty="0">
              <a:latin typeface="+mn-ea"/>
              <a:cs typeface="+mn-ea"/>
            </a:endParaRPr>
          </a:p>
          <a:p>
            <a:pPr marL="285750" indent="-285750">
              <a:buSzPct val="75000"/>
              <a:buFont typeface="Wingdings" panose="05000000000000000000" charset="0"/>
              <a:buChar char=""/>
            </a:pPr>
            <a:endParaRPr lang="en-US" altLang="zh-CN" sz="1600" dirty="0">
              <a:latin typeface="+mn-ea"/>
              <a:cs typeface="+mn-ea"/>
            </a:endParaRPr>
          </a:p>
          <a:p>
            <a:pPr marL="285750" indent="-285750">
              <a:buSzPct val="75000"/>
              <a:buFont typeface="Wingdings" panose="05000000000000000000" charset="0"/>
              <a:buChar char=""/>
            </a:pPr>
            <a:r>
              <a:rPr lang="zh-CN" altLang="en-US" sz="1600" dirty="0">
                <a:latin typeface="+mn-ea"/>
                <a:cs typeface="+mn-ea"/>
                <a:sym typeface="+mn-ea"/>
              </a:rPr>
              <a:t>L3 生态层：通过三个接口分别实现数据库协议、 SQL 方言和数据库存储对接，用于打造异构数据网关；</a:t>
            </a:r>
            <a:endParaRPr lang="zh-CN" altLang="en-US" sz="1600" dirty="0">
              <a:latin typeface="+mn-ea"/>
              <a:cs typeface="+mn-ea"/>
              <a:sym typeface="+mn-ea"/>
            </a:endParaRPr>
          </a:p>
        </p:txBody>
      </p:sp>
      <p:pic>
        <p:nvPicPr>
          <p:cNvPr id="11" name="图片 10"/>
          <p:cNvPicPr>
            <a:picLocks noChangeAspect="1"/>
          </p:cNvPicPr>
          <p:nvPr/>
        </p:nvPicPr>
        <p:blipFill>
          <a:blip r:embed="rId1"/>
          <a:stretch>
            <a:fillRect/>
          </a:stretch>
        </p:blipFill>
        <p:spPr>
          <a:xfrm>
            <a:off x="979938" y="1884556"/>
            <a:ext cx="5800003" cy="36722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534035"/>
          </a:xfrm>
          <a:prstGeom prst="rect">
            <a:avLst/>
          </a:prstGeom>
          <a:noFill/>
        </p:spPr>
        <p:txBody>
          <a:bodyPr wrap="square" rtlCol="0">
            <a:spAutoFit/>
          </a:bodyPr>
          <a:lstStyle/>
          <a:p>
            <a:pPr>
              <a:lnSpc>
                <a:spcPct val="120000"/>
              </a:lnSpc>
            </a:pPr>
            <a:r>
              <a:rPr sz="2400" b="1" dirty="0">
                <a:latin typeface="+mj-ea"/>
                <a:ea typeface="+mj-ea"/>
                <a:cs typeface="+mj-ea"/>
                <a:sym typeface="+mn-ea"/>
              </a:rPr>
              <a:t>ShardingSphere </a:t>
            </a:r>
            <a:r>
              <a:rPr lang="zh-CN" altLang="en-US" sz="2400" b="1" dirty="0">
                <a:latin typeface="+mj-ea"/>
                <a:ea typeface="+mj-ea"/>
                <a:cs typeface="+mj-ea"/>
                <a:sym typeface="+mn-ea"/>
              </a:rPr>
              <a:t>可插拔架构内核 </a:t>
            </a:r>
            <a:r>
              <a:rPr lang="en-US" altLang="zh-CN" sz="2400" b="1" dirty="0">
                <a:latin typeface="+mj-ea"/>
                <a:ea typeface="+mj-ea"/>
                <a:cs typeface="+mj-ea"/>
                <a:sym typeface="+mn-ea"/>
              </a:rPr>
              <a:t>- </a:t>
            </a:r>
            <a:r>
              <a:rPr lang="zh-CN" altLang="en-US" sz="2400" b="1" dirty="0">
                <a:latin typeface="+mj-ea"/>
                <a:ea typeface="+mj-ea"/>
                <a:cs typeface="+mj-ea"/>
                <a:sym typeface="+mn-ea"/>
              </a:rPr>
              <a:t>内核流程</a:t>
            </a:r>
            <a:endParaRPr lang="zh-CN" altLang="en-US" sz="2400" b="1" dirty="0">
              <a:latin typeface="+mj-ea"/>
              <a:ea typeface="+mj-ea"/>
              <a:cs typeface="+mj-ea"/>
              <a:sym typeface="+mn-ea"/>
            </a:endParaRPr>
          </a:p>
        </p:txBody>
      </p:sp>
      <p:sp>
        <p:nvSpPr>
          <p:cNvPr id="3" name="文本框 2"/>
          <p:cNvSpPr txBox="1"/>
          <p:nvPr/>
        </p:nvSpPr>
        <p:spPr>
          <a:xfrm>
            <a:off x="7806055" y="1626765"/>
            <a:ext cx="3603625" cy="2799715"/>
          </a:xfrm>
          <a:prstGeom prst="rect">
            <a:avLst/>
          </a:prstGeom>
          <a:noFill/>
        </p:spPr>
        <p:txBody>
          <a:bodyPr wrap="square" rtlCol="0" anchor="t">
            <a:spAutoFit/>
          </a:bodyPr>
          <a:lstStyle/>
          <a:p>
            <a:pPr marL="285750" indent="-285750">
              <a:buSzPct val="75000"/>
              <a:buFont typeface="Wingdings" panose="05000000000000000000" charset="0"/>
              <a:buChar char=""/>
            </a:pPr>
            <a:r>
              <a:rPr lang="zh-CN" altLang="en-US" sz="1600" dirty="0"/>
              <a:t>内核流程中的</a:t>
            </a:r>
            <a:r>
              <a:rPr lang="zh-CN" altLang="en-US" sz="1600" dirty="0">
                <a:solidFill>
                  <a:srgbClr val="FF0000"/>
                </a:solidFill>
              </a:rPr>
              <a:t>元数据加载、SQL 解析、SQL 路由 、SQL 改写、SQL 执行和结果归并</a:t>
            </a:r>
            <a:r>
              <a:rPr lang="zh-CN" altLang="en-US" sz="1600" dirty="0"/>
              <a:t>，都提供了丰富的扩展点；</a:t>
            </a:r>
            <a:endParaRPr lang="zh-CN" altLang="en-US" sz="1600" dirty="0"/>
          </a:p>
          <a:p>
            <a:pPr marL="285750" indent="-285750">
              <a:buSzPct val="75000"/>
              <a:buFont typeface="Wingdings" panose="05000000000000000000" charset="0"/>
              <a:buChar char=""/>
            </a:pPr>
            <a:endParaRPr lang="zh-CN" altLang="en-US" sz="1600" dirty="0"/>
          </a:p>
          <a:p>
            <a:pPr marL="285750" indent="-285750">
              <a:buSzPct val="75000"/>
              <a:buFont typeface="Wingdings" panose="05000000000000000000" charset="0"/>
              <a:buChar char=""/>
            </a:pPr>
            <a:r>
              <a:rPr lang="zh-CN" altLang="en-US" sz="1600" dirty="0"/>
              <a:t>默认实现了</a:t>
            </a:r>
            <a:r>
              <a:rPr lang="zh-CN" altLang="en-US" sz="1600" dirty="0">
                <a:solidFill>
                  <a:srgbClr val="FF0000"/>
                </a:solidFill>
              </a:rPr>
              <a:t>数据分片、读写分离、数据加密、影子库压测、及高可用</a:t>
            </a:r>
            <a:r>
              <a:rPr lang="zh-CN" altLang="en-US" sz="1600" dirty="0"/>
              <a:t>等功能；</a:t>
            </a:r>
            <a:endParaRPr lang="zh-CN" altLang="en-US" sz="1600" dirty="0"/>
          </a:p>
          <a:p>
            <a:pPr marL="285750" indent="-285750">
              <a:buSzPct val="75000"/>
              <a:buFont typeface="Wingdings" panose="05000000000000000000" charset="0"/>
              <a:buChar char=""/>
            </a:pPr>
            <a:endParaRPr lang="zh-CN" altLang="en-US" sz="1600" dirty="0"/>
          </a:p>
          <a:p>
            <a:pPr marL="285750" indent="-285750">
              <a:buSzPct val="75000"/>
              <a:buFont typeface="Wingdings" panose="05000000000000000000" charset="0"/>
              <a:buChar char=""/>
            </a:pPr>
            <a:r>
              <a:rPr lang="zh-CN" altLang="en-US" sz="1600" dirty="0"/>
              <a:t>用户可以基于扩展点进行定制，打造属于自己的分布式数据库系统；</a:t>
            </a:r>
            <a:endParaRPr lang="zh-CN" altLang="en-US" sz="1600" dirty="0"/>
          </a:p>
        </p:txBody>
      </p:sp>
      <p:pic>
        <p:nvPicPr>
          <p:cNvPr id="6" name="图片 5"/>
          <p:cNvPicPr>
            <a:picLocks noChangeAspect="1"/>
          </p:cNvPicPr>
          <p:nvPr/>
        </p:nvPicPr>
        <p:blipFill>
          <a:blip r:embed="rId1"/>
          <a:stretch>
            <a:fillRect/>
          </a:stretch>
        </p:blipFill>
        <p:spPr>
          <a:xfrm>
            <a:off x="782320" y="1626765"/>
            <a:ext cx="6148597" cy="40956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534035"/>
          </a:xfrm>
          <a:prstGeom prst="rect">
            <a:avLst/>
          </a:prstGeom>
          <a:noFill/>
        </p:spPr>
        <p:txBody>
          <a:bodyPr wrap="square" rtlCol="0">
            <a:spAutoFit/>
          </a:bodyPr>
          <a:lstStyle/>
          <a:p>
            <a:pPr>
              <a:lnSpc>
                <a:spcPct val="120000"/>
              </a:lnSpc>
            </a:pPr>
            <a:r>
              <a:rPr sz="2400" b="1" dirty="0">
                <a:latin typeface="+mj-ea"/>
                <a:ea typeface="+mj-ea"/>
                <a:cs typeface="+mj-ea"/>
                <a:sym typeface="+mn-ea"/>
              </a:rPr>
              <a:t>ShardingSphere </a:t>
            </a:r>
            <a:r>
              <a:rPr lang="zh-CN" altLang="en-US" sz="2400" b="1" dirty="0">
                <a:latin typeface="+mj-ea"/>
                <a:ea typeface="+mj-ea"/>
                <a:cs typeface="+mj-ea"/>
                <a:sym typeface="+mn-ea"/>
              </a:rPr>
              <a:t>可插拔架构内核 </a:t>
            </a:r>
            <a:r>
              <a:rPr lang="en-US" altLang="zh-CN" sz="2400" b="1" dirty="0">
                <a:latin typeface="+mj-ea"/>
                <a:ea typeface="+mj-ea"/>
                <a:cs typeface="+mj-ea"/>
                <a:sym typeface="+mn-ea"/>
              </a:rPr>
              <a:t>- </a:t>
            </a:r>
            <a:r>
              <a:rPr lang="zh-CN" altLang="en-US" sz="2400" b="1" dirty="0">
                <a:latin typeface="+mj-ea"/>
                <a:ea typeface="+mj-ea"/>
                <a:cs typeface="+mj-ea"/>
                <a:sym typeface="+mn-ea"/>
              </a:rPr>
              <a:t>解决方案</a:t>
            </a:r>
            <a:endParaRPr lang="zh-CN" altLang="en-US" sz="2400" b="1" dirty="0">
              <a:latin typeface="+mj-ea"/>
              <a:ea typeface="+mj-ea"/>
              <a:cs typeface="+mj-ea"/>
              <a:sym typeface="+mn-ea"/>
            </a:endParaRPr>
          </a:p>
        </p:txBody>
      </p:sp>
      <p:graphicFrame>
        <p:nvGraphicFramePr>
          <p:cNvPr id="2" name="表格 1"/>
          <p:cNvGraphicFramePr/>
          <p:nvPr>
            <p:custDataLst>
              <p:tags r:id="rId1"/>
            </p:custDataLst>
          </p:nvPr>
        </p:nvGraphicFramePr>
        <p:xfrm>
          <a:off x="1764505" y="2189480"/>
          <a:ext cx="8661400" cy="2504440"/>
        </p:xfrm>
        <a:graphic>
          <a:graphicData uri="http://schemas.openxmlformats.org/drawingml/2006/table">
            <a:tbl>
              <a:tblPr firstRow="1" bandRow="1">
                <a:tableStyleId>{5C22544A-7EE6-4342-B048-85BDC9FD1C3A}</a:tableStyleId>
              </a:tblPr>
              <a:tblGrid>
                <a:gridCol w="1893155"/>
                <a:gridCol w="2724315"/>
                <a:gridCol w="2256344"/>
                <a:gridCol w="1787586"/>
              </a:tblGrid>
              <a:tr h="381000">
                <a:tc>
                  <a:txBody>
                    <a:bodyPr/>
                    <a:p>
                      <a:pPr algn="ctr">
                        <a:buNone/>
                      </a:pPr>
                      <a:r>
                        <a:rPr lang="zh-CN" altLang="en-US" sz="1600">
                          <a:latin typeface="微软雅黑" panose="020B0503020204020204" pitchFamily="34" charset="-122"/>
                          <a:ea typeface="微软雅黑" panose="020B0503020204020204" pitchFamily="34" charset="-122"/>
                          <a:cs typeface="微软雅黑 (正文)" charset="0"/>
                        </a:rPr>
                        <a:t>分布式数据库</a:t>
                      </a:r>
                      <a:endParaRPr lang="zh-CN" altLang="en-US" sz="1600">
                        <a:latin typeface="微软雅黑" panose="020B0503020204020204" pitchFamily="34" charset="-122"/>
                        <a:ea typeface="微软雅黑" panose="020B0503020204020204" pitchFamily="34" charset="-122"/>
                        <a:cs typeface="微软雅黑 (正文)" charset="0"/>
                      </a:endParaRPr>
                    </a:p>
                  </a:txBody>
                  <a:tcPr/>
                </a:tc>
                <a:tc>
                  <a:txBody>
                    <a:bodyPr/>
                    <a:p>
                      <a:pPr algn="ctr">
                        <a:buNone/>
                      </a:pPr>
                      <a:r>
                        <a:rPr lang="zh-CN" altLang="en-US" sz="1600" dirty="0">
                          <a:latin typeface="微软雅黑" panose="020B0503020204020204" pitchFamily="34" charset="-122"/>
                          <a:ea typeface="微软雅黑" panose="020B0503020204020204" pitchFamily="34" charset="-122"/>
                          <a:cs typeface="微软雅黑 (正文)" charset="0"/>
                        </a:rPr>
                        <a:t>数据安全</a:t>
                      </a:r>
                      <a:endParaRPr lang="zh-CN" altLang="en-US" sz="1600" dirty="0">
                        <a:latin typeface="微软雅黑" panose="020B0503020204020204" pitchFamily="34" charset="-122"/>
                        <a:ea typeface="微软雅黑" panose="020B0503020204020204" pitchFamily="34" charset="-122"/>
                        <a:cs typeface="微软雅黑 (正文)" charset="0"/>
                      </a:endParaRPr>
                    </a:p>
                  </a:txBody>
                  <a:tcPr/>
                </a:tc>
                <a:tc>
                  <a:txBody>
                    <a:bodyPr/>
                    <a:p>
                      <a:pPr algn="ctr">
                        <a:buNone/>
                      </a:pPr>
                      <a:r>
                        <a:rPr lang="zh-CN" altLang="en-US" sz="1600">
                          <a:latin typeface="微软雅黑" panose="020B0503020204020204" pitchFamily="34" charset="-122"/>
                          <a:ea typeface="微软雅黑" panose="020B0503020204020204" pitchFamily="34" charset="-122"/>
                          <a:cs typeface="微软雅黑 (正文)" charset="0"/>
                        </a:rPr>
                        <a:t>数据库网关</a:t>
                      </a:r>
                      <a:endParaRPr lang="zh-CN" altLang="en-US" sz="1600">
                        <a:latin typeface="微软雅黑" panose="020B0503020204020204" pitchFamily="34" charset="-122"/>
                        <a:ea typeface="微软雅黑" panose="020B0503020204020204" pitchFamily="34" charset="-122"/>
                        <a:cs typeface="微软雅黑 (正文)" charset="0"/>
                      </a:endParaRPr>
                    </a:p>
                  </a:txBody>
                  <a:tcPr/>
                </a:tc>
                <a:tc>
                  <a:txBody>
                    <a:bodyPr/>
                    <a:p>
                      <a:pPr algn="ctr">
                        <a:buNone/>
                      </a:pPr>
                      <a:r>
                        <a:rPr lang="zh-CN" altLang="en-US" sz="1600">
                          <a:latin typeface="微软雅黑" panose="020B0503020204020204" pitchFamily="34" charset="-122"/>
                          <a:ea typeface="微软雅黑" panose="020B0503020204020204" pitchFamily="34" charset="-122"/>
                          <a:cs typeface="微软雅黑 (正文)" charset="0"/>
                        </a:rPr>
                        <a:t>全链路压测</a:t>
                      </a:r>
                      <a:endParaRPr lang="zh-CN" altLang="en-US" sz="1600">
                        <a:latin typeface="微软雅黑" panose="020B0503020204020204" pitchFamily="34" charset="-122"/>
                        <a:ea typeface="微软雅黑" panose="020B0503020204020204" pitchFamily="34" charset="-122"/>
                        <a:cs typeface="微软雅黑 (正文)" charset="0"/>
                      </a:endParaRPr>
                    </a:p>
                  </a:txBody>
                  <a:tcPr/>
                </a:tc>
              </a:tr>
              <a:tr h="401320">
                <a:tc>
                  <a:txBody>
                    <a:bodyPr/>
                    <a:p>
                      <a:pPr algn="ctr">
                        <a:buNone/>
                      </a:pPr>
                      <a:r>
                        <a:rPr lang="zh-CN" altLang="en-US" sz="1600" dirty="0">
                          <a:latin typeface="微软雅黑" panose="020B0503020204020204" pitchFamily="34" charset="-122"/>
                          <a:ea typeface="微软雅黑" panose="020B0503020204020204" pitchFamily="34" charset="-122"/>
                        </a:rPr>
                        <a:t>数据分片</a:t>
                      </a:r>
                      <a:endParaRPr lang="zh-CN" altLang="en-US" sz="1600" dirty="0">
                        <a:latin typeface="微软雅黑" panose="020B0503020204020204" pitchFamily="34" charset="-122"/>
                        <a:ea typeface="微软雅黑" panose="020B0503020204020204" pitchFamily="34" charset="-122"/>
                      </a:endParaRPr>
                    </a:p>
                  </a:txBody>
                  <a:tcPr/>
                </a:tc>
                <a:tc>
                  <a:txBody>
                    <a:bodyPr/>
                    <a:p>
                      <a:pPr algn="ctr">
                        <a:buNone/>
                      </a:pPr>
                      <a:r>
                        <a:rPr lang="zh-CN" altLang="en-US" sz="1600">
                          <a:latin typeface="微软雅黑" panose="020B0503020204020204" pitchFamily="34" charset="-122"/>
                          <a:ea typeface="微软雅黑" panose="020B0503020204020204" pitchFamily="34" charset="-122"/>
                          <a:cs typeface="微软雅黑 (正文)" charset="0"/>
                        </a:rPr>
                        <a:t>数据加密</a:t>
                      </a:r>
                      <a:endParaRPr lang="zh-CN" altLang="en-US" sz="1600">
                        <a:latin typeface="微软雅黑" panose="020B0503020204020204" pitchFamily="34" charset="-122"/>
                        <a:ea typeface="微软雅黑" panose="020B0503020204020204" pitchFamily="34" charset="-122"/>
                        <a:cs typeface="微软雅黑 (正文)" charset="0"/>
                      </a:endParaRPr>
                    </a:p>
                  </a:txBody>
                  <a:tcPr/>
                </a:tc>
                <a:tc>
                  <a:txBody>
                    <a:bodyPr/>
                    <a:p>
                      <a:pPr algn="ctr">
                        <a:buNone/>
                      </a:pPr>
                      <a:r>
                        <a:rPr lang="zh-CN" altLang="en-US" sz="1600">
                          <a:latin typeface="微软雅黑" panose="020B0503020204020204" pitchFamily="34" charset="-122"/>
                          <a:ea typeface="微软雅黑" panose="020B0503020204020204" pitchFamily="34" charset="-122"/>
                          <a:cs typeface="微软雅黑 (正文)" charset="0"/>
                        </a:rPr>
                        <a:t>异构数据库支持</a:t>
                      </a:r>
                      <a:endParaRPr lang="zh-CN" altLang="en-US" sz="1600">
                        <a:latin typeface="微软雅黑" panose="020B0503020204020204" pitchFamily="34" charset="-122"/>
                        <a:ea typeface="微软雅黑" panose="020B0503020204020204" pitchFamily="34" charset="-122"/>
                        <a:cs typeface="微软雅黑 (正文)" charset="0"/>
                      </a:endParaRPr>
                    </a:p>
                  </a:txBody>
                  <a:tcPr/>
                </a:tc>
                <a:tc>
                  <a:txBody>
                    <a:bodyPr/>
                    <a:p>
                      <a:pPr algn="ctr">
                        <a:buNone/>
                      </a:pPr>
                      <a:r>
                        <a:rPr lang="zh-CN" altLang="en-US" sz="1600">
                          <a:latin typeface="微软雅黑" panose="020B0503020204020204" pitchFamily="34" charset="-122"/>
                          <a:ea typeface="微软雅黑" panose="020B0503020204020204" pitchFamily="34" charset="-122"/>
                          <a:cs typeface="微软雅黑 (正文)" charset="0"/>
                        </a:rPr>
                        <a:t>影子库</a:t>
                      </a:r>
                      <a:endParaRPr lang="zh-CN" altLang="en-US" sz="1600">
                        <a:latin typeface="微软雅黑" panose="020B0503020204020204" pitchFamily="34" charset="-122"/>
                        <a:ea typeface="微软雅黑" panose="020B0503020204020204" pitchFamily="34" charset="-122"/>
                        <a:cs typeface="微软雅黑 (正文)" charset="0"/>
                      </a:endParaRPr>
                    </a:p>
                  </a:txBody>
                  <a:tcPr/>
                </a:tc>
              </a:tr>
              <a:tr h="370840">
                <a:tc>
                  <a:txBody>
                    <a:bodyPr/>
                    <a:p>
                      <a:pPr algn="ctr">
                        <a:buNone/>
                      </a:pPr>
                      <a:r>
                        <a:rPr lang="zh-CN" altLang="en-US" sz="1600">
                          <a:latin typeface="微软雅黑" panose="020B0503020204020204" pitchFamily="34" charset="-122"/>
                          <a:ea typeface="微软雅黑" panose="020B0503020204020204" pitchFamily="34" charset="-122"/>
                        </a:rPr>
                        <a:t>读写分离</a:t>
                      </a:r>
                      <a:endParaRPr lang="zh-CN" altLang="en-US" sz="1600">
                        <a:latin typeface="微软雅黑" panose="020B0503020204020204" pitchFamily="34" charset="-122"/>
                        <a:ea typeface="微软雅黑" panose="020B0503020204020204" pitchFamily="34" charset="-122"/>
                      </a:endParaRPr>
                    </a:p>
                  </a:txBody>
                  <a:tcPr/>
                </a:tc>
                <a:tc>
                  <a:txBody>
                    <a:bodyPr/>
                    <a:p>
                      <a:pPr algn="ctr">
                        <a:buNone/>
                      </a:pPr>
                      <a:r>
                        <a:rPr lang="zh-CN" altLang="en-US" sz="1600" dirty="0">
                          <a:latin typeface="微软雅黑" panose="020B0503020204020204" pitchFamily="34" charset="-122"/>
                          <a:ea typeface="微软雅黑" panose="020B0503020204020204" pitchFamily="34" charset="-122"/>
                        </a:rPr>
                        <a:t>行级权限（TODO）</a:t>
                      </a:r>
                      <a:endParaRPr lang="zh-CN" altLang="en-US" sz="1600" dirty="0">
                        <a:latin typeface="微软雅黑" panose="020B0503020204020204" pitchFamily="34" charset="-122"/>
                        <a:ea typeface="微软雅黑" panose="020B0503020204020204" pitchFamily="34" charset="-122"/>
                      </a:endParaRPr>
                    </a:p>
                  </a:txBody>
                  <a:tcPr/>
                </a:tc>
                <a:tc>
                  <a:txBody>
                    <a:bodyPr/>
                    <a:p>
                      <a:pPr algn="ctr">
                        <a:buNone/>
                      </a:pPr>
                      <a:r>
                        <a:rPr lang="zh-CN" altLang="en-US" sz="1600" dirty="0">
                          <a:latin typeface="微软雅黑" panose="020B0503020204020204" pitchFamily="34" charset="-122"/>
                          <a:ea typeface="微软雅黑" panose="020B0503020204020204" pitchFamily="34" charset="-122"/>
                        </a:rPr>
                        <a:t>SQL 方言转换（TODO）</a:t>
                      </a:r>
                      <a:endParaRPr lang="zh-CN" altLang="en-US" sz="1600" dirty="0">
                        <a:latin typeface="微软雅黑" panose="020B0503020204020204" pitchFamily="34" charset="-122"/>
                        <a:ea typeface="微软雅黑" panose="020B0503020204020204" pitchFamily="34" charset="-122"/>
                      </a:endParaRPr>
                    </a:p>
                  </a:txBody>
                  <a:tcPr/>
                </a:tc>
                <a:tc>
                  <a:txBody>
                    <a:bodyPr/>
                    <a:p>
                      <a:pPr algn="ctr">
                        <a:buNone/>
                      </a:pPr>
                      <a:r>
                        <a:rPr lang="zh-CN" altLang="en-US" sz="1600">
                          <a:latin typeface="微软雅黑" panose="020B0503020204020204" pitchFamily="34" charset="-122"/>
                          <a:ea typeface="微软雅黑" panose="020B0503020204020204" pitchFamily="34" charset="-122"/>
                        </a:rPr>
                        <a:t>可观测性</a:t>
                      </a:r>
                      <a:endParaRPr lang="zh-CN" altLang="en-US" sz="1600">
                        <a:latin typeface="微软雅黑" panose="020B0503020204020204" pitchFamily="34" charset="-122"/>
                        <a:ea typeface="微软雅黑" panose="020B0503020204020204" pitchFamily="34" charset="-122"/>
                      </a:endParaRPr>
                    </a:p>
                  </a:txBody>
                  <a:tcPr/>
                </a:tc>
              </a:tr>
              <a:tr h="381000">
                <a:tc>
                  <a:txBody>
                    <a:bodyPr/>
                    <a:p>
                      <a:pPr algn="ct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分布式事务</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SQL 审计（TODO）</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r>
              <a:tr h="381000">
                <a:tc>
                  <a:txBody>
                    <a:bodyPr/>
                    <a:p>
                      <a:pPr algn="ct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弹性伸缩</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SQL 防火墙（TODO）</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r>
              <a:tr h="381000">
                <a:tc>
                  <a:txBody>
                    <a:bodyPr/>
                    <a:p>
                      <a:pPr algn="ctr">
                        <a:buNone/>
                      </a:pPr>
                      <a:r>
                        <a:rPr lang="zh-CN" altLang="en-US" sz="1600" dirty="0">
                          <a:latin typeface="微软雅黑" panose="020B0503020204020204" pitchFamily="34" charset="-122"/>
                          <a:ea typeface="微软雅黑" panose="020B0503020204020204" pitchFamily="34" charset="-122"/>
                        </a:rPr>
                        <a:t>高可用</a:t>
                      </a:r>
                      <a:endParaRPr lang="zh-CN" altLang="en-US" sz="1600" dirty="0">
                        <a:latin typeface="微软雅黑" panose="020B0503020204020204" pitchFamily="34" charset="-122"/>
                        <a:ea typeface="微软雅黑" panose="020B0503020204020204" pitchFamily="34" charset="-122"/>
                      </a:endParaRPr>
                    </a:p>
                  </a:txBody>
                  <a:tcPr/>
                </a:tc>
                <a:tc>
                  <a:txBody>
                    <a:bodyPr/>
                    <a:p>
                      <a:pPr algn="ctr">
                        <a:buNone/>
                      </a:pPr>
                      <a:endParaRPr lang="zh-CN" altLang="en-US" sz="1600">
                        <a:latin typeface="微软雅黑" panose="020B0503020204020204" pitchFamily="34" charset="-122"/>
                        <a:ea typeface="微软雅黑" panose="020B0503020204020204" pitchFamily="34" charset="-122"/>
                      </a:endParaRPr>
                    </a:p>
                  </a:txBody>
                  <a:tcPr/>
                </a:tc>
                <a:tc>
                  <a:txBody>
                    <a:bodyPr/>
                    <a:p>
                      <a:pPr algn="ctr">
                        <a:buNone/>
                      </a:pPr>
                      <a:endParaRPr lang="zh-CN" altLang="en-US" sz="1600">
                        <a:latin typeface="微软雅黑" panose="020B0503020204020204" pitchFamily="34" charset="-122"/>
                        <a:ea typeface="微软雅黑" panose="020B0503020204020204" pitchFamily="34" charset="-122"/>
                      </a:endParaRPr>
                    </a:p>
                  </a:txBody>
                  <a:tcPr/>
                </a:tc>
                <a:tc>
                  <a:txBody>
                    <a:bodyPr/>
                    <a:p>
                      <a:pPr algn="ctr">
                        <a:buNone/>
                      </a:pPr>
                      <a:endParaRPr lang="zh-CN" altLang="en-US" sz="1600" dirty="0">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12370" y="3875884"/>
            <a:ext cx="9317620" cy="534035"/>
          </a:xfrm>
          <a:prstGeom prst="rect">
            <a:avLst/>
          </a:prstGeom>
          <a:noFill/>
        </p:spPr>
        <p:txBody>
          <a:bodyPr wrap="square" rtlCol="0">
            <a:spAutoFit/>
          </a:bodyPr>
          <a:lstStyle/>
          <a:p>
            <a:pPr algn="ctr">
              <a:lnSpc>
                <a:spcPct val="120000"/>
              </a:lnSpc>
            </a:pPr>
            <a:r>
              <a:rPr lang="en-US" altLang="zh-CN" sz="2400" b="1" dirty="0">
                <a:latin typeface="+mj-ea"/>
                <a:ea typeface="+mj-ea"/>
              </a:rPr>
              <a:t>PART 03</a:t>
            </a:r>
            <a:endParaRPr lang="zh-CN" altLang="en-US" sz="2400" b="1" dirty="0">
              <a:latin typeface="+mj-ea"/>
              <a:ea typeface="+mj-ea"/>
            </a:endParaRPr>
          </a:p>
        </p:txBody>
      </p:sp>
      <p:sp>
        <p:nvSpPr>
          <p:cNvPr id="8" name="内容占位符 7"/>
          <p:cNvSpPr txBox="1"/>
          <p:nvPr/>
        </p:nvSpPr>
        <p:spPr>
          <a:xfrm>
            <a:off x="1412370" y="4579528"/>
            <a:ext cx="9317620" cy="1429042"/>
          </a:xfrm>
          <a:prstGeom prst="rect">
            <a:avLst/>
          </a:prstGeom>
        </p:spPr>
        <p:txBody>
          <a:bodyPr vert="horz" lIns="91440" tIns="45720" rIns="91440" bIns="45720" rtlCol="0">
            <a:normAutofit/>
          </a:bodyPr>
          <a:lstStyle>
            <a:lvl1pPr marL="0" indent="0" algn="l" defTabSz="913765" rtl="0" eaLnBrk="1" latinLnBrk="0" hangingPunct="1">
              <a:lnSpc>
                <a:spcPct val="90000"/>
              </a:lnSpc>
              <a:spcBef>
                <a:spcPts val="1000"/>
              </a:spcBef>
              <a:buFont typeface="Arial" panose="020B0604020202090204" pitchFamily="34" charset="0"/>
              <a:buNone/>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lnSpc>
                <a:spcPct val="120000"/>
              </a:lnSpc>
            </a:pPr>
            <a:r>
              <a:rPr lang="en-US" altLang="zh-CN" sz="2400" dirty="0">
                <a:latin typeface="+mj-ea"/>
                <a:ea typeface="+mj-ea"/>
                <a:cs typeface="+mj-ea"/>
              </a:rPr>
              <a:t>PostgreSQL </a:t>
            </a:r>
            <a:r>
              <a:rPr lang="en-US" altLang="zh-CN" sz="2400" dirty="0" err="1">
                <a:latin typeface="+mj-ea"/>
                <a:ea typeface="+mj-ea"/>
                <a:cs typeface="+mj-ea"/>
              </a:rPr>
              <a:t>数据分片</a:t>
            </a:r>
            <a:r>
              <a:rPr lang="zh-CN" altLang="en-US" sz="2400" dirty="0">
                <a:latin typeface="+mj-ea"/>
                <a:ea typeface="+mj-ea"/>
                <a:cs typeface="+mj-ea"/>
              </a:rPr>
              <a:t> </a:t>
            </a:r>
            <a:r>
              <a:rPr lang="en-US" altLang="zh-CN" sz="2400" dirty="0">
                <a:latin typeface="+mj-ea"/>
                <a:ea typeface="+mj-ea"/>
                <a:cs typeface="+mj-ea"/>
              </a:rPr>
              <a:t>&amp;</a:t>
            </a:r>
            <a:r>
              <a:rPr lang="zh-CN" altLang="en-US" sz="2400" dirty="0">
                <a:latin typeface="+mj-ea"/>
                <a:ea typeface="+mj-ea"/>
                <a:cs typeface="+mj-ea"/>
              </a:rPr>
              <a:t> </a:t>
            </a:r>
            <a:r>
              <a:rPr lang="en-US" altLang="zh-CN" sz="2400" dirty="0" err="1">
                <a:latin typeface="+mj-ea"/>
                <a:ea typeface="+mj-ea"/>
                <a:cs typeface="+mj-ea"/>
              </a:rPr>
              <a:t>加密实战</a:t>
            </a:r>
            <a:endParaRPr lang="en-US" altLang="zh-CN" sz="2400" dirty="0">
              <a:latin typeface="+mj-ea"/>
              <a:ea typeface="+mj-ea"/>
              <a:cs typeface="+mj-ea"/>
            </a:endParaRPr>
          </a:p>
        </p:txBody>
      </p:sp>
      <p:sp>
        <p:nvSpPr>
          <p:cNvPr id="12" name="椭圆 11"/>
          <p:cNvSpPr/>
          <p:nvPr/>
        </p:nvSpPr>
        <p:spPr>
          <a:xfrm>
            <a:off x="5405690" y="1282105"/>
            <a:ext cx="1450935" cy="14509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iconfont-1102-720010"/>
          <p:cNvSpPr/>
          <p:nvPr/>
        </p:nvSpPr>
        <p:spPr>
          <a:xfrm>
            <a:off x="5834758" y="1732238"/>
            <a:ext cx="585732" cy="624882"/>
          </a:xfrm>
          <a:custGeom>
            <a:avLst/>
            <a:gdLst>
              <a:gd name="T0" fmla="*/ 11885 w 11999"/>
              <a:gd name="T1" fmla="*/ 2915 h 12800"/>
              <a:gd name="T2" fmla="*/ 10571 w 11999"/>
              <a:gd name="T3" fmla="*/ 4114 h 12800"/>
              <a:gd name="T4" fmla="*/ 6913 w 11999"/>
              <a:gd name="T5" fmla="*/ 5485 h 12800"/>
              <a:gd name="T6" fmla="*/ 10571 w 11999"/>
              <a:gd name="T7" fmla="*/ 5714 h 12800"/>
              <a:gd name="T8" fmla="*/ 10342 w 11999"/>
              <a:gd name="T9" fmla="*/ 8229 h 12800"/>
              <a:gd name="T10" fmla="*/ 6913 w 11999"/>
              <a:gd name="T11" fmla="*/ 12572 h 12800"/>
              <a:gd name="T12" fmla="*/ 5771 w 11999"/>
              <a:gd name="T13" fmla="*/ 12800 h 12800"/>
              <a:gd name="T14" fmla="*/ 5542 w 11999"/>
              <a:gd name="T15" fmla="*/ 8229 h 12800"/>
              <a:gd name="T16" fmla="*/ 1257 w 11999"/>
              <a:gd name="T17" fmla="*/ 8172 h 12800"/>
              <a:gd name="T18" fmla="*/ 114 w 11999"/>
              <a:gd name="T19" fmla="*/ 6685 h 12800"/>
              <a:gd name="T20" fmla="*/ 1428 w 11999"/>
              <a:gd name="T21" fmla="*/ 5485 h 12800"/>
              <a:gd name="T22" fmla="*/ 5542 w 11999"/>
              <a:gd name="T23" fmla="*/ 4114 h 12800"/>
              <a:gd name="T24" fmla="*/ 1427 w 11999"/>
              <a:gd name="T25" fmla="*/ 3885 h 12800"/>
              <a:gd name="T26" fmla="*/ 1656 w 11999"/>
              <a:gd name="T27" fmla="*/ 1371 h 12800"/>
              <a:gd name="T28" fmla="*/ 5542 w 11999"/>
              <a:gd name="T29" fmla="*/ 229 h 12800"/>
              <a:gd name="T30" fmla="*/ 6685 w 11999"/>
              <a:gd name="T31" fmla="*/ 0 h 12800"/>
              <a:gd name="T32" fmla="*/ 6913 w 11999"/>
              <a:gd name="T33" fmla="*/ 1372 h 12800"/>
              <a:gd name="T34" fmla="*/ 10742 w 11999"/>
              <a:gd name="T35" fmla="*/ 1430 h 12800"/>
              <a:gd name="T36" fmla="*/ 10113 w 11999"/>
              <a:gd name="T37" fmla="*/ 5943 h 12800"/>
              <a:gd name="T38" fmla="*/ 599 w 11999"/>
              <a:gd name="T39" fmla="*/ 6857 h 12800"/>
              <a:gd name="T40" fmla="*/ 10113 w 11999"/>
              <a:gd name="T41" fmla="*/ 7771 h 12800"/>
              <a:gd name="T42" fmla="*/ 11400 w 11999"/>
              <a:gd name="T43" fmla="*/ 2743 h 12800"/>
              <a:gd name="T44" fmla="*/ 1885 w 11999"/>
              <a:gd name="T45" fmla="*/ 1829 h 12800"/>
              <a:gd name="T46" fmla="*/ 10486 w 11999"/>
              <a:gd name="T47" fmla="*/ 3658 h 12800"/>
              <a:gd name="T48" fmla="*/ 5999 w 11999"/>
              <a:gd name="T49" fmla="*/ 1371 h 12800"/>
              <a:gd name="T50" fmla="*/ 6456 w 11999"/>
              <a:gd name="T51" fmla="*/ 457 h 12800"/>
              <a:gd name="T52" fmla="*/ 5999 w 11999"/>
              <a:gd name="T53" fmla="*/ 1371 h 12800"/>
              <a:gd name="T54" fmla="*/ 5999 w 11999"/>
              <a:gd name="T55" fmla="*/ 4114 h 12800"/>
              <a:gd name="T56" fmla="*/ 6456 w 11999"/>
              <a:gd name="T57" fmla="*/ 5485 h 12800"/>
              <a:gd name="T58" fmla="*/ 6456 w 11999"/>
              <a:gd name="T59" fmla="*/ 8229 h 12800"/>
              <a:gd name="T60" fmla="*/ 5999 w 11999"/>
              <a:gd name="T61" fmla="*/ 12343 h 12800"/>
              <a:gd name="T62" fmla="*/ 6456 w 11999"/>
              <a:gd name="T63" fmla="*/ 822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99" h="12800">
                <a:moveTo>
                  <a:pt x="11885" y="2572"/>
                </a:moveTo>
                <a:cubicBezTo>
                  <a:pt x="11999" y="2685"/>
                  <a:pt x="11999" y="2801"/>
                  <a:pt x="11885" y="2915"/>
                </a:cubicBezTo>
                <a:lnTo>
                  <a:pt x="10743" y="4058"/>
                </a:lnTo>
                <a:cubicBezTo>
                  <a:pt x="10666" y="4096"/>
                  <a:pt x="10608" y="4114"/>
                  <a:pt x="10571" y="4114"/>
                </a:cubicBezTo>
                <a:lnTo>
                  <a:pt x="6913" y="4114"/>
                </a:lnTo>
                <a:lnTo>
                  <a:pt x="6913" y="5485"/>
                </a:lnTo>
                <a:lnTo>
                  <a:pt x="10342" y="5485"/>
                </a:lnTo>
                <a:cubicBezTo>
                  <a:pt x="10495" y="5485"/>
                  <a:pt x="10571" y="5562"/>
                  <a:pt x="10571" y="5714"/>
                </a:cubicBezTo>
                <a:lnTo>
                  <a:pt x="10571" y="8000"/>
                </a:lnTo>
                <a:cubicBezTo>
                  <a:pt x="10571" y="8154"/>
                  <a:pt x="10495" y="8229"/>
                  <a:pt x="10342" y="8229"/>
                </a:cubicBezTo>
                <a:lnTo>
                  <a:pt x="6913" y="8229"/>
                </a:lnTo>
                <a:lnTo>
                  <a:pt x="6913" y="12572"/>
                </a:lnTo>
                <a:cubicBezTo>
                  <a:pt x="6913" y="12724"/>
                  <a:pt x="6838" y="12800"/>
                  <a:pt x="6685" y="12800"/>
                </a:cubicBezTo>
                <a:lnTo>
                  <a:pt x="5771" y="12800"/>
                </a:lnTo>
                <a:cubicBezTo>
                  <a:pt x="5619" y="12800"/>
                  <a:pt x="5542" y="12724"/>
                  <a:pt x="5542" y="12571"/>
                </a:cubicBezTo>
                <a:lnTo>
                  <a:pt x="5542" y="8229"/>
                </a:lnTo>
                <a:lnTo>
                  <a:pt x="1428" y="8229"/>
                </a:lnTo>
                <a:cubicBezTo>
                  <a:pt x="1390" y="8229"/>
                  <a:pt x="1334" y="8211"/>
                  <a:pt x="1257" y="8172"/>
                </a:cubicBezTo>
                <a:lnTo>
                  <a:pt x="114" y="7028"/>
                </a:lnTo>
                <a:cubicBezTo>
                  <a:pt x="0" y="6915"/>
                  <a:pt x="0" y="6799"/>
                  <a:pt x="114" y="6685"/>
                </a:cubicBezTo>
                <a:lnTo>
                  <a:pt x="1257" y="5542"/>
                </a:lnTo>
                <a:cubicBezTo>
                  <a:pt x="1334" y="5504"/>
                  <a:pt x="1390" y="5485"/>
                  <a:pt x="1428" y="5485"/>
                </a:cubicBezTo>
                <a:lnTo>
                  <a:pt x="5542" y="5485"/>
                </a:lnTo>
                <a:lnTo>
                  <a:pt x="5542" y="4114"/>
                </a:lnTo>
                <a:lnTo>
                  <a:pt x="1656" y="4114"/>
                </a:lnTo>
                <a:cubicBezTo>
                  <a:pt x="1504" y="4114"/>
                  <a:pt x="1427" y="4038"/>
                  <a:pt x="1427" y="3885"/>
                </a:cubicBezTo>
                <a:lnTo>
                  <a:pt x="1427" y="1600"/>
                </a:lnTo>
                <a:cubicBezTo>
                  <a:pt x="1427" y="1448"/>
                  <a:pt x="1504" y="1371"/>
                  <a:pt x="1656" y="1371"/>
                </a:cubicBezTo>
                <a:lnTo>
                  <a:pt x="5542" y="1371"/>
                </a:lnTo>
                <a:lnTo>
                  <a:pt x="5542" y="229"/>
                </a:lnTo>
                <a:cubicBezTo>
                  <a:pt x="5542" y="77"/>
                  <a:pt x="5619" y="0"/>
                  <a:pt x="5771" y="0"/>
                </a:cubicBezTo>
                <a:lnTo>
                  <a:pt x="6685" y="0"/>
                </a:lnTo>
                <a:cubicBezTo>
                  <a:pt x="6838" y="0"/>
                  <a:pt x="6913" y="77"/>
                  <a:pt x="6913" y="229"/>
                </a:cubicBezTo>
                <a:lnTo>
                  <a:pt x="6913" y="1372"/>
                </a:lnTo>
                <a:lnTo>
                  <a:pt x="10570" y="1372"/>
                </a:lnTo>
                <a:cubicBezTo>
                  <a:pt x="10608" y="1372"/>
                  <a:pt x="10665" y="1391"/>
                  <a:pt x="10742" y="1430"/>
                </a:cubicBezTo>
                <a:lnTo>
                  <a:pt x="11885" y="2572"/>
                </a:lnTo>
                <a:close/>
                <a:moveTo>
                  <a:pt x="10113" y="5943"/>
                </a:moveTo>
                <a:lnTo>
                  <a:pt x="1514" y="5943"/>
                </a:lnTo>
                <a:lnTo>
                  <a:pt x="599" y="6857"/>
                </a:lnTo>
                <a:lnTo>
                  <a:pt x="1513" y="7771"/>
                </a:lnTo>
                <a:lnTo>
                  <a:pt x="10113" y="7771"/>
                </a:lnTo>
                <a:lnTo>
                  <a:pt x="10113" y="5943"/>
                </a:lnTo>
                <a:close/>
                <a:moveTo>
                  <a:pt x="11400" y="2743"/>
                </a:moveTo>
                <a:lnTo>
                  <a:pt x="10486" y="1829"/>
                </a:lnTo>
                <a:lnTo>
                  <a:pt x="1885" y="1829"/>
                </a:lnTo>
                <a:lnTo>
                  <a:pt x="1885" y="3658"/>
                </a:lnTo>
                <a:lnTo>
                  <a:pt x="10486" y="3658"/>
                </a:lnTo>
                <a:lnTo>
                  <a:pt x="11400" y="2743"/>
                </a:lnTo>
                <a:close/>
                <a:moveTo>
                  <a:pt x="5999" y="1371"/>
                </a:moveTo>
                <a:lnTo>
                  <a:pt x="6456" y="1371"/>
                </a:lnTo>
                <a:lnTo>
                  <a:pt x="6456" y="457"/>
                </a:lnTo>
                <a:lnTo>
                  <a:pt x="5999" y="457"/>
                </a:lnTo>
                <a:lnTo>
                  <a:pt x="5999" y="1371"/>
                </a:lnTo>
                <a:close/>
                <a:moveTo>
                  <a:pt x="6456" y="4114"/>
                </a:moveTo>
                <a:lnTo>
                  <a:pt x="5999" y="4114"/>
                </a:lnTo>
                <a:lnTo>
                  <a:pt x="5999" y="5485"/>
                </a:lnTo>
                <a:lnTo>
                  <a:pt x="6456" y="5485"/>
                </a:lnTo>
                <a:lnTo>
                  <a:pt x="6456" y="4114"/>
                </a:lnTo>
                <a:close/>
                <a:moveTo>
                  <a:pt x="6456" y="8229"/>
                </a:moveTo>
                <a:lnTo>
                  <a:pt x="5999" y="8229"/>
                </a:lnTo>
                <a:lnTo>
                  <a:pt x="5999" y="12343"/>
                </a:lnTo>
                <a:lnTo>
                  <a:pt x="6456" y="12343"/>
                </a:lnTo>
                <a:lnTo>
                  <a:pt x="6456" y="8229"/>
                </a:lnTo>
                <a:close/>
              </a:path>
            </a:pathLst>
          </a:custGeom>
          <a:solidFill>
            <a:schemeClr val="dk1"/>
          </a:solidFill>
          <a:ln w="63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497957"/>
          </a:xfrm>
          <a:prstGeom prst="rect">
            <a:avLst/>
          </a:prstGeom>
          <a:noFill/>
        </p:spPr>
        <p:txBody>
          <a:bodyPr wrap="square" rtlCol="0">
            <a:spAutoFit/>
          </a:bodyPr>
          <a:lstStyle/>
          <a:p>
            <a:pPr>
              <a:lnSpc>
                <a:spcPct val="120000"/>
              </a:lnSpc>
            </a:pPr>
            <a:r>
              <a:rPr lang="en-US" altLang="zh-CN" sz="2400" b="1" dirty="0">
                <a:latin typeface="+mj-ea"/>
                <a:ea typeface="+mj-ea"/>
                <a:cs typeface="+mj-ea"/>
                <a:sym typeface="+mn-ea"/>
              </a:rPr>
              <a:t>PostgreSQL </a:t>
            </a:r>
            <a:r>
              <a:rPr lang="en-US" altLang="zh-CN" sz="2400" b="1" dirty="0" err="1">
                <a:latin typeface="+mj-ea"/>
                <a:ea typeface="+mj-ea"/>
                <a:cs typeface="+mj-ea"/>
                <a:sym typeface="+mn-ea"/>
              </a:rPr>
              <a:t>数据分片</a:t>
            </a:r>
            <a:r>
              <a:rPr lang="zh-CN" altLang="en-US" sz="2400" b="1" dirty="0">
                <a:latin typeface="+mj-ea"/>
                <a:ea typeface="+mj-ea"/>
                <a:cs typeface="+mj-ea"/>
                <a:sym typeface="+mn-ea"/>
              </a:rPr>
              <a:t> </a:t>
            </a:r>
            <a:r>
              <a:rPr lang="en-US" altLang="zh-CN" sz="2400" b="1" dirty="0">
                <a:latin typeface="+mj-ea"/>
                <a:ea typeface="+mj-ea"/>
                <a:cs typeface="+mj-ea"/>
                <a:sym typeface="+mn-ea"/>
              </a:rPr>
              <a:t>&amp;</a:t>
            </a:r>
            <a:r>
              <a:rPr lang="zh-CN" altLang="en-US" sz="2400" b="1" dirty="0">
                <a:latin typeface="+mj-ea"/>
                <a:ea typeface="+mj-ea"/>
                <a:cs typeface="+mj-ea"/>
                <a:sym typeface="+mn-ea"/>
              </a:rPr>
              <a:t> </a:t>
            </a:r>
            <a:r>
              <a:rPr lang="en-US" altLang="zh-CN" sz="2400" b="1" dirty="0" err="1">
                <a:latin typeface="+mj-ea"/>
                <a:ea typeface="+mj-ea"/>
                <a:cs typeface="+mj-ea"/>
                <a:sym typeface="+mn-ea"/>
              </a:rPr>
              <a:t>加密实战</a:t>
            </a:r>
            <a:r>
              <a:rPr lang="en-US" altLang="zh-CN" sz="2400" b="1" dirty="0">
                <a:latin typeface="+mj-ea"/>
                <a:ea typeface="+mj-ea"/>
                <a:cs typeface="+mj-ea"/>
                <a:sym typeface="+mn-ea"/>
              </a:rPr>
              <a:t> - </a:t>
            </a:r>
            <a:r>
              <a:rPr lang="zh-CN" altLang="en-US" sz="2400" b="1" dirty="0">
                <a:latin typeface="+mj-ea"/>
                <a:ea typeface="+mj-ea"/>
                <a:cs typeface="+mj-ea"/>
                <a:sym typeface="+mn-ea"/>
              </a:rPr>
              <a:t>业务挑战</a:t>
            </a:r>
            <a:endParaRPr lang="zh-CN" altLang="en-US" sz="2400" b="1" dirty="0">
              <a:latin typeface="+mj-ea"/>
              <a:ea typeface="+mj-ea"/>
              <a:cs typeface="+mj-ea"/>
              <a:sym typeface="+mn-ea"/>
            </a:endParaRPr>
          </a:p>
        </p:txBody>
      </p:sp>
      <p:sp>
        <p:nvSpPr>
          <p:cNvPr id="2" name="文本框 3"/>
          <p:cNvSpPr txBox="1">
            <a:spLocks noChangeArrowheads="1"/>
          </p:cNvSpPr>
          <p:nvPr/>
        </p:nvSpPr>
        <p:spPr bwMode="auto">
          <a:xfrm>
            <a:off x="1421765" y="1957070"/>
            <a:ext cx="9349740" cy="230695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charset="0"/>
                <a:ea typeface="宋体" panose="02010600030101010101" pitchFamily="2" charset="-122"/>
              </a:defRPr>
            </a:lvl1pPr>
            <a:lvl2pPr marL="742950" indent="-285750">
              <a:defRPr>
                <a:solidFill>
                  <a:schemeClr val="tx1"/>
                </a:solidFill>
                <a:latin typeface="Calibri" charset="0"/>
                <a:ea typeface="宋体" panose="02010600030101010101" pitchFamily="2" charset="-122"/>
              </a:defRPr>
            </a:lvl2pPr>
            <a:lvl3pPr marL="1143000" indent="-228600">
              <a:defRPr>
                <a:solidFill>
                  <a:schemeClr val="tx1"/>
                </a:solidFill>
                <a:latin typeface="Calibri" charset="0"/>
                <a:ea typeface="宋体" panose="02010600030101010101" pitchFamily="2" charset="-122"/>
              </a:defRPr>
            </a:lvl3pPr>
            <a:lvl4pPr marL="1600200" indent="-228600">
              <a:defRPr>
                <a:solidFill>
                  <a:schemeClr val="tx1"/>
                </a:solidFill>
                <a:latin typeface="Calibri" charset="0"/>
                <a:ea typeface="宋体" panose="02010600030101010101" pitchFamily="2" charset="-122"/>
              </a:defRPr>
            </a:lvl4pPr>
            <a:lvl5pPr marL="2057400" indent="-228600">
              <a:defRPr>
                <a:solidFill>
                  <a:schemeClr val="tx1"/>
                </a:solidFill>
                <a:latin typeface="Calibri"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charset="0"/>
                <a:ea typeface="宋体" panose="02010600030101010101" pitchFamily="2" charset="-122"/>
              </a:defRPr>
            </a:lvl9pPr>
          </a:lstStyle>
          <a:p>
            <a:pPr marL="285750" indent="-285750">
              <a:lnSpc>
                <a:spcPct val="150000"/>
              </a:lnSpc>
              <a:buSzPct val="75000"/>
              <a:buFont typeface="Wingdings" panose="05000000000000000000" charset="0"/>
              <a:buChar char=""/>
            </a:pPr>
            <a:r>
              <a:rPr kumimoji="1" lang="zh-CN" altLang="en-US" sz="1600" b="1" dirty="0">
                <a:latin typeface="+mn-ea"/>
                <a:ea typeface="+mn-ea"/>
                <a:cs typeface="+mn-ea"/>
              </a:rPr>
              <a:t>挑战一：</a:t>
            </a:r>
            <a:r>
              <a:rPr kumimoji="1" lang="zh-CN" altLang="en-US" sz="1600" dirty="0">
                <a:latin typeface="+mn-ea"/>
                <a:ea typeface="+mn-ea"/>
                <a:cs typeface="+mn-ea"/>
              </a:rPr>
              <a:t>信息化时代背景下，数据呈现爆炸式增长的趋势。将数据集中存储至单一 </a:t>
            </a:r>
            <a:r>
              <a:rPr kumimoji="1" lang="en-US" altLang="zh-CN" sz="1600" dirty="0">
                <a:latin typeface="+mn-ea"/>
                <a:ea typeface="+mn-ea"/>
                <a:cs typeface="+mn-ea"/>
              </a:rPr>
              <a:t>PostgreSQL </a:t>
            </a:r>
            <a:r>
              <a:rPr kumimoji="1" lang="zh-CN" altLang="en-US" sz="1600" dirty="0">
                <a:latin typeface="+mn-ea"/>
                <a:ea typeface="+mn-ea"/>
                <a:cs typeface="+mn-ea"/>
              </a:rPr>
              <a:t>节点的解决方案，在性能、可用性和运维成本这三方面已经难于满足海量数据的场景。</a:t>
            </a:r>
            <a:r>
              <a:rPr kumimoji="1" lang="en-US" altLang="zh-CN" sz="1600" u="sng" dirty="0">
                <a:latin typeface="+mn-ea"/>
                <a:ea typeface="+mn-ea"/>
                <a:cs typeface="+mn-ea"/>
                <a:sym typeface="+mn-ea"/>
              </a:rPr>
              <a:t>PostgreSQL </a:t>
            </a:r>
            <a:r>
              <a:rPr kumimoji="1" lang="zh-CN" altLang="en-US" sz="1600" u="sng" dirty="0">
                <a:latin typeface="+mn-ea"/>
                <a:ea typeface="+mn-ea"/>
                <a:cs typeface="+mn-ea"/>
              </a:rPr>
              <a:t>如何应对海量数据的存储和扩容？</a:t>
            </a:r>
            <a:endParaRPr kumimoji="1" lang="zh-CN" altLang="en-US" sz="1600" u="sng" dirty="0">
              <a:latin typeface="+mn-ea"/>
              <a:ea typeface="+mn-ea"/>
              <a:cs typeface="+mn-ea"/>
            </a:endParaRPr>
          </a:p>
          <a:p>
            <a:pPr marL="285750" indent="-285750">
              <a:lnSpc>
                <a:spcPct val="150000"/>
              </a:lnSpc>
              <a:buSzPct val="75000"/>
              <a:buFont typeface="Wingdings" panose="05000000000000000000" charset="0"/>
              <a:buChar char=""/>
            </a:pPr>
            <a:endParaRPr kumimoji="1" lang="zh-CN" altLang="en-US" sz="1600" dirty="0">
              <a:latin typeface="+mn-ea"/>
              <a:ea typeface="+mn-ea"/>
              <a:cs typeface="+mn-ea"/>
            </a:endParaRPr>
          </a:p>
          <a:p>
            <a:pPr marL="285750" indent="-285750">
              <a:lnSpc>
                <a:spcPct val="150000"/>
              </a:lnSpc>
              <a:buSzPct val="75000"/>
              <a:buFont typeface="Wingdings" panose="05000000000000000000" charset="0"/>
              <a:buChar char=""/>
            </a:pPr>
            <a:r>
              <a:rPr kumimoji="1" lang="zh-CN" altLang="en-US" sz="1600" b="1" dirty="0">
                <a:latin typeface="+mn-ea"/>
                <a:ea typeface="+mn-ea"/>
                <a:cs typeface="+mn-ea"/>
                <a:sym typeface="+mn-ea"/>
              </a:rPr>
              <a:t>挑战二：</a:t>
            </a:r>
            <a:r>
              <a:rPr kumimoji="1" lang="zh-CN" altLang="en-US" sz="1600" dirty="0">
                <a:latin typeface="+mn-ea"/>
                <a:ea typeface="+mn-ea"/>
                <a:cs typeface="+mn-ea"/>
                <a:sym typeface="+mn-ea"/>
              </a:rPr>
              <a:t>数据安全一直是企业极为重视和敏感的话题，当前环境下，数据安全问题日趋严重，</a:t>
            </a:r>
            <a:r>
              <a:rPr kumimoji="1" lang="en-US" altLang="zh-CN" sz="1600" u="sng" dirty="0">
                <a:latin typeface="+mn-ea"/>
                <a:ea typeface="+mn-ea"/>
                <a:cs typeface="+mn-ea"/>
                <a:sym typeface="+mn-ea"/>
              </a:rPr>
              <a:t>PostgreSQL  </a:t>
            </a:r>
            <a:r>
              <a:rPr kumimoji="1" lang="zh-CN" altLang="en-US" sz="1600" u="sng" dirty="0">
                <a:latin typeface="+mn-ea"/>
                <a:ea typeface="+mn-ea"/>
                <a:cs typeface="+mn-ea"/>
                <a:sym typeface="+mn-ea"/>
              </a:rPr>
              <a:t>如何灵活透明地为用户提供加密服务？</a:t>
            </a:r>
            <a:endParaRPr kumimoji="1" lang="zh-CN" altLang="en-US" sz="1600" u="sng" dirty="0">
              <a:latin typeface="+mn-ea"/>
              <a:ea typeface="+mn-ea"/>
              <a:cs typeface="+mn-ea"/>
            </a:endParaRPr>
          </a:p>
        </p:txBody>
      </p:sp>
      <p:sp>
        <p:nvSpPr>
          <p:cNvPr id="5" name="文本框 4"/>
          <p:cNvSpPr txBox="1"/>
          <p:nvPr/>
        </p:nvSpPr>
        <p:spPr>
          <a:xfrm>
            <a:off x="1421287" y="4729147"/>
            <a:ext cx="9347835" cy="787460"/>
          </a:xfrm>
          <a:prstGeom prst="rect">
            <a:avLst/>
          </a:prstGeom>
          <a:noFill/>
        </p:spPr>
        <p:txBody>
          <a:bodyPr wrap="square" rtlCol="0" anchor="t">
            <a:spAutoFit/>
          </a:bodyPr>
          <a:lstStyle/>
          <a:p>
            <a:pPr>
              <a:lnSpc>
                <a:spcPct val="150000"/>
              </a:lnSpc>
            </a:pPr>
            <a:r>
              <a:rPr kumimoji="1" lang="zh-CN" altLang="en-US" sz="1600" b="1" dirty="0">
                <a:latin typeface="+mn-ea"/>
                <a:cs typeface="+mn-ea"/>
                <a:sym typeface="+mn-ea"/>
              </a:rPr>
              <a:t>解决方案：</a:t>
            </a:r>
            <a:r>
              <a:rPr kumimoji="1" lang="zh-CN" altLang="en-US" sz="1600" dirty="0">
                <a:latin typeface="+mn-ea"/>
                <a:cs typeface="+mn-ea"/>
                <a:sym typeface="+mn-ea"/>
              </a:rPr>
              <a:t>基于 </a:t>
            </a:r>
            <a:r>
              <a:rPr kumimoji="1" lang="en-US" altLang="zh-CN" sz="1600" dirty="0">
                <a:latin typeface="+mn-ea"/>
                <a:cs typeface="+mn-ea"/>
                <a:sym typeface="+mn-ea"/>
              </a:rPr>
              <a:t>Apache ShardingSphere DatabasePlus </a:t>
            </a:r>
            <a:r>
              <a:rPr kumimoji="1" lang="zh-CN" altLang="en-US" sz="1600" dirty="0">
                <a:latin typeface="+mn-ea"/>
                <a:cs typeface="+mn-ea"/>
                <a:sym typeface="+mn-ea"/>
              </a:rPr>
              <a:t>提供的连接、增量、可插拔的核心能力，整合 </a:t>
            </a:r>
            <a:r>
              <a:rPr kumimoji="1" lang="en-US" altLang="zh-CN" sz="1600" dirty="0">
                <a:latin typeface="+mn-ea"/>
                <a:cs typeface="+mn-ea"/>
                <a:sym typeface="+mn-ea"/>
              </a:rPr>
              <a:t>Apache ShardingSphere </a:t>
            </a:r>
            <a:r>
              <a:rPr kumimoji="1" lang="zh-CN" altLang="en-US" sz="1600" dirty="0">
                <a:latin typeface="+mn-ea"/>
                <a:cs typeface="+mn-ea"/>
                <a:sym typeface="+mn-ea"/>
              </a:rPr>
              <a:t>数据分片</a:t>
            </a:r>
            <a:r>
              <a:rPr kumimoji="1" lang="en-US" altLang="zh-CN" sz="1600" dirty="0">
                <a:latin typeface="+mn-ea"/>
                <a:cs typeface="+mn-ea"/>
                <a:sym typeface="+mn-ea"/>
              </a:rPr>
              <a:t>&amp;</a:t>
            </a:r>
            <a:r>
              <a:rPr kumimoji="1" lang="zh-CN" altLang="en-US" sz="1600" dirty="0">
                <a:latin typeface="+mn-ea"/>
                <a:cs typeface="+mn-ea"/>
                <a:sym typeface="+mn-ea"/>
              </a:rPr>
              <a:t>加密功能，实现数据安全的 </a:t>
            </a:r>
            <a:r>
              <a:rPr kumimoji="1" lang="en-US" altLang="zh-CN" sz="1600" dirty="0">
                <a:latin typeface="+mn-ea"/>
                <a:cs typeface="+mn-ea"/>
                <a:sym typeface="+mn-ea"/>
              </a:rPr>
              <a:t>PostgreSQL </a:t>
            </a:r>
            <a:r>
              <a:rPr kumimoji="1" lang="zh-CN" altLang="en-US" sz="1600" dirty="0">
                <a:latin typeface="+mn-ea"/>
                <a:cs typeface="+mn-ea"/>
                <a:sym typeface="+mn-ea"/>
              </a:rPr>
              <a:t>分布式数据库。</a:t>
            </a:r>
            <a:endParaRPr kumimoji="1" lang="zh-CN" altLang="en-US" sz="1600" dirty="0">
              <a:latin typeface="+mn-ea"/>
              <a:cs typeface="+mn-ea"/>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497957"/>
          </a:xfrm>
          <a:prstGeom prst="rect">
            <a:avLst/>
          </a:prstGeom>
          <a:noFill/>
        </p:spPr>
        <p:txBody>
          <a:bodyPr wrap="square" rtlCol="0">
            <a:spAutoFit/>
          </a:bodyPr>
          <a:lstStyle/>
          <a:p>
            <a:pPr>
              <a:lnSpc>
                <a:spcPct val="120000"/>
              </a:lnSpc>
            </a:pPr>
            <a:r>
              <a:rPr lang="en-US" altLang="zh-CN" sz="2400" b="1" dirty="0">
                <a:latin typeface="+mj-ea"/>
                <a:ea typeface="+mj-ea"/>
                <a:cs typeface="+mj-ea"/>
                <a:sym typeface="+mn-ea"/>
              </a:rPr>
              <a:t>PostgreSQL </a:t>
            </a:r>
            <a:r>
              <a:rPr lang="en-US" altLang="zh-CN" sz="2400" b="1" dirty="0" err="1">
                <a:latin typeface="+mj-ea"/>
                <a:ea typeface="+mj-ea"/>
                <a:cs typeface="+mj-ea"/>
                <a:sym typeface="+mn-ea"/>
              </a:rPr>
              <a:t>数据分片</a:t>
            </a:r>
            <a:r>
              <a:rPr lang="zh-CN" altLang="en-US" sz="2400" b="1" dirty="0">
                <a:latin typeface="+mj-ea"/>
                <a:ea typeface="+mj-ea"/>
                <a:cs typeface="+mj-ea"/>
                <a:sym typeface="+mn-ea"/>
              </a:rPr>
              <a:t> </a:t>
            </a:r>
            <a:r>
              <a:rPr lang="en-US" altLang="zh-CN" sz="2400" b="1" dirty="0">
                <a:latin typeface="+mj-ea"/>
                <a:ea typeface="+mj-ea"/>
                <a:cs typeface="+mj-ea"/>
                <a:sym typeface="+mn-ea"/>
              </a:rPr>
              <a:t>&amp;</a:t>
            </a:r>
            <a:r>
              <a:rPr lang="zh-CN" altLang="en-US" sz="2400" b="1" dirty="0">
                <a:latin typeface="+mj-ea"/>
                <a:ea typeface="+mj-ea"/>
                <a:cs typeface="+mj-ea"/>
                <a:sym typeface="+mn-ea"/>
              </a:rPr>
              <a:t> </a:t>
            </a:r>
            <a:r>
              <a:rPr lang="en-US" altLang="zh-CN" sz="2400" b="1" dirty="0" err="1">
                <a:latin typeface="+mj-ea"/>
                <a:ea typeface="+mj-ea"/>
                <a:cs typeface="+mj-ea"/>
                <a:sym typeface="+mn-ea"/>
              </a:rPr>
              <a:t>加密实战</a:t>
            </a:r>
            <a:r>
              <a:rPr lang="zh-CN" altLang="en-US" sz="2400" b="1" dirty="0">
                <a:latin typeface="+mj-ea"/>
                <a:ea typeface="+mj-ea"/>
                <a:cs typeface="+mj-ea"/>
                <a:sym typeface="+mn-ea"/>
              </a:rPr>
              <a:t> </a:t>
            </a:r>
            <a:r>
              <a:rPr lang="en-US" altLang="zh-CN" sz="2400" b="1" dirty="0">
                <a:latin typeface="+mj-ea"/>
                <a:ea typeface="+mj-ea"/>
                <a:cs typeface="+mj-ea"/>
                <a:sym typeface="+mn-ea"/>
              </a:rPr>
              <a:t>- </a:t>
            </a:r>
            <a:r>
              <a:rPr lang="zh-CN" altLang="en-US" sz="2400" b="1" dirty="0">
                <a:latin typeface="+mj-ea"/>
                <a:ea typeface="+mj-ea"/>
                <a:cs typeface="+mj-ea"/>
                <a:sym typeface="+mn-ea"/>
              </a:rPr>
              <a:t>数据分片</a:t>
            </a:r>
            <a:endParaRPr lang="zh-CN" altLang="en-US" sz="2400" b="1" dirty="0">
              <a:latin typeface="+mj-ea"/>
              <a:ea typeface="+mj-ea"/>
              <a:cs typeface="+mj-ea"/>
              <a:sym typeface="+mn-ea"/>
            </a:endParaRPr>
          </a:p>
        </p:txBody>
      </p:sp>
      <p:pic>
        <p:nvPicPr>
          <p:cNvPr id="7" name="图片 6"/>
          <p:cNvPicPr>
            <a:picLocks noChangeAspect="1"/>
          </p:cNvPicPr>
          <p:nvPr/>
        </p:nvPicPr>
        <p:blipFill>
          <a:blip r:embed="rId1"/>
          <a:stretch>
            <a:fillRect/>
          </a:stretch>
        </p:blipFill>
        <p:spPr>
          <a:xfrm>
            <a:off x="669925" y="2166620"/>
            <a:ext cx="3054985" cy="3298190"/>
          </a:xfrm>
          <a:prstGeom prst="rect">
            <a:avLst/>
          </a:prstGeom>
        </p:spPr>
      </p:pic>
      <p:pic>
        <p:nvPicPr>
          <p:cNvPr id="8" name="图片 7"/>
          <p:cNvPicPr>
            <a:picLocks noChangeAspect="1"/>
          </p:cNvPicPr>
          <p:nvPr/>
        </p:nvPicPr>
        <p:blipFill>
          <a:blip r:embed="rId2"/>
          <a:stretch>
            <a:fillRect/>
          </a:stretch>
        </p:blipFill>
        <p:spPr>
          <a:xfrm>
            <a:off x="4345940" y="2166620"/>
            <a:ext cx="4031615" cy="3260090"/>
          </a:xfrm>
          <a:prstGeom prst="rect">
            <a:avLst/>
          </a:prstGeom>
        </p:spPr>
      </p:pic>
      <p:sp>
        <p:nvSpPr>
          <p:cNvPr id="9" name="文本框 8"/>
          <p:cNvSpPr txBox="1"/>
          <p:nvPr/>
        </p:nvSpPr>
        <p:spPr>
          <a:xfrm>
            <a:off x="8767128" y="1783080"/>
            <a:ext cx="2753360" cy="3291840"/>
          </a:xfrm>
          <a:prstGeom prst="rect">
            <a:avLst/>
          </a:prstGeom>
          <a:noFill/>
        </p:spPr>
        <p:txBody>
          <a:bodyPr wrap="square" rtlCol="0" anchor="t">
            <a:spAutoFit/>
          </a:bodyPr>
          <a:lstStyle/>
          <a:p>
            <a:pPr marL="285750" indent="-285750">
              <a:buSzPct val="75000"/>
              <a:buFont typeface="Wingdings" panose="05000000000000000000" charset="0"/>
              <a:buChar char=""/>
            </a:pPr>
            <a:r>
              <a:rPr lang="zh-CN" altLang="en-US" sz="1600" dirty="0">
                <a:latin typeface="+mn-ea"/>
                <a:cs typeface="+mn-ea"/>
              </a:rPr>
              <a:t>数据分片：</a:t>
            </a:r>
            <a:r>
              <a:rPr lang="zh-CN" altLang="en-US" sz="1600" dirty="0">
                <a:solidFill>
                  <a:srgbClr val="FF0000"/>
                </a:solidFill>
                <a:latin typeface="+mn-ea"/>
                <a:cs typeface="+mn-ea"/>
              </a:rPr>
              <a:t>指将存储在单个数据库中的数据按照一定的规则拆分成多个数据库或表</a:t>
            </a:r>
            <a:r>
              <a:rPr lang="zh-CN" altLang="en-US" sz="1600" dirty="0">
                <a:latin typeface="+mn-ea"/>
                <a:cs typeface="+mn-ea"/>
              </a:rPr>
              <a:t>，从而提高性能和可用性，通常可以分为</a:t>
            </a:r>
            <a:r>
              <a:rPr lang="zh-CN" altLang="en-US" sz="1600" dirty="0">
                <a:solidFill>
                  <a:srgbClr val="FF0000"/>
                </a:solidFill>
                <a:latin typeface="+mn-ea"/>
                <a:cs typeface="+mn-ea"/>
              </a:rPr>
              <a:t>垂直分片和水平分片</a:t>
            </a:r>
            <a:r>
              <a:rPr lang="zh-CN" altLang="en-US" sz="1600" dirty="0">
                <a:latin typeface="+mn-ea"/>
                <a:cs typeface="+mn-ea"/>
              </a:rPr>
              <a:t>；</a:t>
            </a:r>
            <a:endParaRPr lang="zh-CN" altLang="en-US" sz="1600" dirty="0">
              <a:latin typeface="+mn-ea"/>
              <a:cs typeface="+mn-ea"/>
            </a:endParaRPr>
          </a:p>
          <a:p>
            <a:pPr marL="285750" indent="-285750">
              <a:buSzPct val="75000"/>
              <a:buFont typeface="Wingdings" panose="05000000000000000000" charset="0"/>
              <a:buChar char=""/>
            </a:pPr>
            <a:endParaRPr lang="zh-CN" altLang="en-US" sz="1600" dirty="0">
              <a:latin typeface="+mn-ea"/>
              <a:cs typeface="+mn-ea"/>
            </a:endParaRPr>
          </a:p>
          <a:p>
            <a:pPr marL="285750" indent="-285750">
              <a:buSzPct val="75000"/>
              <a:buFont typeface="Wingdings" panose="05000000000000000000" charset="0"/>
              <a:buChar char=""/>
            </a:pPr>
            <a:r>
              <a:rPr lang="zh-CN" altLang="en-US" sz="1600" dirty="0">
                <a:latin typeface="+mn-ea"/>
                <a:cs typeface="+mn-ea"/>
              </a:rPr>
              <a:t>Apache ShardingSphere 数据分片模块</a:t>
            </a:r>
            <a:r>
              <a:rPr lang="zh-CN" altLang="en-US" sz="1600" dirty="0">
                <a:latin typeface="+mn-ea"/>
                <a:cs typeface="+mn-ea"/>
                <a:sym typeface="+mn-ea"/>
              </a:rPr>
              <a:t>为用户提供了</a:t>
            </a:r>
            <a:r>
              <a:rPr lang="zh-CN" altLang="en-US" sz="1600" dirty="0">
                <a:solidFill>
                  <a:srgbClr val="FF0000"/>
                </a:solidFill>
                <a:latin typeface="+mn-ea"/>
                <a:cs typeface="+mn-ea"/>
                <a:sym typeface="+mn-ea"/>
              </a:rPr>
              <a:t>透明化分片功能</a:t>
            </a:r>
            <a:r>
              <a:rPr lang="zh-CN" altLang="en-US" sz="1600" dirty="0">
                <a:latin typeface="+mn-ea"/>
                <a:cs typeface="+mn-ea"/>
                <a:sym typeface="+mn-ea"/>
              </a:rPr>
              <a:t>，允许用户像使用原生数据库一样使用分片数据库集群；</a:t>
            </a:r>
            <a:endParaRPr lang="zh-CN" altLang="en-US" sz="1600" dirty="0">
              <a:latin typeface="+mn-ea"/>
              <a:cs typeface="+mn-ea"/>
            </a:endParaRPr>
          </a:p>
        </p:txBody>
      </p:sp>
      <p:sp>
        <p:nvSpPr>
          <p:cNvPr id="11" name="文本框 10"/>
          <p:cNvSpPr txBox="1"/>
          <p:nvPr/>
        </p:nvSpPr>
        <p:spPr>
          <a:xfrm>
            <a:off x="1649095" y="1696720"/>
            <a:ext cx="1097280" cy="368300"/>
          </a:xfrm>
          <a:prstGeom prst="rect">
            <a:avLst/>
          </a:prstGeom>
          <a:noFill/>
        </p:spPr>
        <p:txBody>
          <a:bodyPr wrap="none" rtlCol="0" anchor="t">
            <a:spAutoFit/>
          </a:bodyPr>
          <a:lstStyle/>
          <a:p>
            <a:r>
              <a:rPr lang="zh-CN" altLang="en-US">
                <a:latin typeface="+mj-ea"/>
                <a:ea typeface="+mj-ea"/>
                <a:sym typeface="+mn-ea"/>
              </a:rPr>
              <a:t>垂直分片</a:t>
            </a:r>
            <a:endParaRPr lang="zh-CN" altLang="en-US">
              <a:latin typeface="+mj-ea"/>
              <a:ea typeface="+mj-ea"/>
            </a:endParaRPr>
          </a:p>
        </p:txBody>
      </p:sp>
      <p:sp>
        <p:nvSpPr>
          <p:cNvPr id="12" name="文本框 11"/>
          <p:cNvSpPr txBox="1"/>
          <p:nvPr/>
        </p:nvSpPr>
        <p:spPr>
          <a:xfrm>
            <a:off x="5547360" y="1696720"/>
            <a:ext cx="1097280" cy="368300"/>
          </a:xfrm>
          <a:prstGeom prst="rect">
            <a:avLst/>
          </a:prstGeom>
          <a:noFill/>
        </p:spPr>
        <p:txBody>
          <a:bodyPr wrap="none" rtlCol="0" anchor="t">
            <a:spAutoFit/>
          </a:bodyPr>
          <a:lstStyle/>
          <a:p>
            <a:r>
              <a:rPr lang="zh-CN" altLang="en-US">
                <a:latin typeface="+mj-ea"/>
                <a:ea typeface="+mj-ea"/>
                <a:sym typeface="+mn-ea"/>
              </a:rPr>
              <a:t>水平分片</a:t>
            </a:r>
            <a:endParaRPr lang="zh-CN" altLang="en-US">
              <a:latin typeface="+mj-ea"/>
              <a:ea typeface="+mj-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9923" y="915745"/>
            <a:ext cx="10850565" cy="497957"/>
          </a:xfrm>
          <a:prstGeom prst="rect">
            <a:avLst/>
          </a:prstGeom>
          <a:noFill/>
        </p:spPr>
        <p:txBody>
          <a:bodyPr wrap="square" rtlCol="0">
            <a:spAutoFit/>
          </a:bodyPr>
          <a:lstStyle/>
          <a:p>
            <a:pPr>
              <a:lnSpc>
                <a:spcPct val="120000"/>
              </a:lnSpc>
            </a:pPr>
            <a:r>
              <a:rPr lang="en-US" altLang="zh-CN" sz="2400" b="1" dirty="0">
                <a:latin typeface="+mj-ea"/>
                <a:ea typeface="+mj-ea"/>
                <a:cs typeface="+mj-ea"/>
                <a:sym typeface="+mn-ea"/>
              </a:rPr>
              <a:t>PostgreSQL </a:t>
            </a:r>
            <a:r>
              <a:rPr lang="en-US" altLang="zh-CN" sz="2400" b="1" dirty="0" err="1">
                <a:latin typeface="+mj-ea"/>
                <a:ea typeface="+mj-ea"/>
                <a:cs typeface="+mj-ea"/>
                <a:sym typeface="+mn-ea"/>
              </a:rPr>
              <a:t>数据分片</a:t>
            </a:r>
            <a:r>
              <a:rPr lang="zh-CN" altLang="en-US" sz="2400" b="1" dirty="0">
                <a:latin typeface="+mj-ea"/>
                <a:ea typeface="+mj-ea"/>
                <a:cs typeface="+mj-ea"/>
                <a:sym typeface="+mn-ea"/>
              </a:rPr>
              <a:t> </a:t>
            </a:r>
            <a:r>
              <a:rPr lang="en-US" altLang="zh-CN" sz="2400" b="1" dirty="0">
                <a:latin typeface="+mj-ea"/>
                <a:ea typeface="+mj-ea"/>
                <a:cs typeface="+mj-ea"/>
                <a:sym typeface="+mn-ea"/>
              </a:rPr>
              <a:t>&amp;</a:t>
            </a:r>
            <a:r>
              <a:rPr lang="zh-CN" altLang="en-US" sz="2400" b="1" dirty="0">
                <a:latin typeface="+mj-ea"/>
                <a:ea typeface="+mj-ea"/>
                <a:cs typeface="+mj-ea"/>
                <a:sym typeface="+mn-ea"/>
              </a:rPr>
              <a:t> </a:t>
            </a:r>
            <a:r>
              <a:rPr lang="en-US" altLang="zh-CN" sz="2400" b="1" dirty="0" err="1">
                <a:latin typeface="+mj-ea"/>
                <a:ea typeface="+mj-ea"/>
                <a:cs typeface="+mj-ea"/>
                <a:sym typeface="+mn-ea"/>
              </a:rPr>
              <a:t>加密实战</a:t>
            </a:r>
            <a:r>
              <a:rPr lang="en-US" altLang="zh-CN" sz="2400" b="1" dirty="0">
                <a:latin typeface="+mj-ea"/>
                <a:ea typeface="+mj-ea"/>
                <a:cs typeface="+mj-ea"/>
                <a:sym typeface="+mn-ea"/>
              </a:rPr>
              <a:t> - 数据分片</a:t>
            </a:r>
            <a:endParaRPr lang="zh-CN" altLang="en-US" sz="2400" b="1" dirty="0">
              <a:latin typeface="+mj-ea"/>
              <a:ea typeface="+mj-ea"/>
              <a:cs typeface="+mj-ea"/>
              <a:sym typeface="+mn-ea"/>
            </a:endParaRPr>
          </a:p>
        </p:txBody>
      </p:sp>
      <p:sp>
        <p:nvSpPr>
          <p:cNvPr id="6" name="文本框 5"/>
          <p:cNvSpPr txBox="1"/>
          <p:nvPr/>
        </p:nvSpPr>
        <p:spPr>
          <a:xfrm>
            <a:off x="669925" y="1507490"/>
            <a:ext cx="10850880" cy="3291840"/>
          </a:xfrm>
          <a:prstGeom prst="rect">
            <a:avLst/>
          </a:prstGeom>
          <a:noFill/>
        </p:spPr>
        <p:txBody>
          <a:bodyPr wrap="square" rtlCol="0" anchor="t">
            <a:spAutoFit/>
          </a:bodyPr>
          <a:lstStyle/>
          <a:p>
            <a:pPr marL="285750" indent="-285750">
              <a:buSzPct val="75000"/>
              <a:buFont typeface="Wingdings" panose="05000000000000000000" charset="0"/>
              <a:buChar char=""/>
            </a:pPr>
            <a:r>
              <a:rPr lang="zh-CN" altLang="en-US" sz="1600">
                <a:solidFill>
                  <a:srgbClr val="FF0000"/>
                </a:solidFill>
                <a:latin typeface="+mn-ea"/>
                <a:cs typeface="+mn-ea"/>
              </a:rPr>
              <a:t>透明化地 </a:t>
            </a:r>
            <a:r>
              <a:rPr lang="en-US" altLang="zh-CN" sz="1600">
                <a:solidFill>
                  <a:srgbClr val="FF0000"/>
                </a:solidFill>
                <a:latin typeface="+mn-ea"/>
                <a:cs typeface="+mn-ea"/>
              </a:rPr>
              <a:t>SQL </a:t>
            </a:r>
            <a:r>
              <a:rPr lang="zh-CN" altLang="en-US" sz="1600">
                <a:solidFill>
                  <a:srgbClr val="FF0000"/>
                </a:solidFill>
                <a:latin typeface="+mn-ea"/>
                <a:cs typeface="+mn-ea"/>
              </a:rPr>
              <a:t>执行</a:t>
            </a:r>
            <a:r>
              <a:rPr lang="zh-CN" altLang="en-US" sz="1600">
                <a:latin typeface="+mn-ea"/>
                <a:cs typeface="+mn-ea"/>
              </a:rPr>
              <a:t>，用户面向逻辑 </a:t>
            </a:r>
            <a:r>
              <a:rPr lang="en-US" altLang="zh-CN" sz="1600">
                <a:latin typeface="+mn-ea"/>
                <a:cs typeface="+mn-ea"/>
              </a:rPr>
              <a:t>SQL </a:t>
            </a:r>
            <a:r>
              <a:rPr lang="zh-CN" altLang="en-US" sz="1600">
                <a:latin typeface="+mn-ea"/>
                <a:cs typeface="+mn-ea"/>
              </a:rPr>
              <a:t>进行交互；</a:t>
            </a:r>
            <a:endParaRPr lang="zh-CN" altLang="en-US" sz="1600">
              <a:latin typeface="+mn-ea"/>
              <a:cs typeface="+mn-ea"/>
            </a:endParaRPr>
          </a:p>
          <a:p>
            <a:pPr marL="285750" indent="-285750">
              <a:buSzPct val="75000"/>
              <a:buFont typeface="Wingdings" panose="05000000000000000000" charset="0"/>
              <a:buChar char=""/>
            </a:pPr>
            <a:endParaRPr lang="zh-CN" altLang="en-US" sz="1600">
              <a:latin typeface="+mn-ea"/>
              <a:cs typeface="+mn-ea"/>
            </a:endParaRPr>
          </a:p>
          <a:p>
            <a:pPr marL="285750" indent="-285750">
              <a:buSzPct val="75000"/>
              <a:buFont typeface="Wingdings" panose="05000000000000000000" charset="0"/>
              <a:buChar char=""/>
            </a:pPr>
            <a:r>
              <a:rPr lang="zh-CN" altLang="en-US" sz="1600">
                <a:latin typeface="+mn-ea"/>
                <a:cs typeface="+mn-ea"/>
              </a:rPr>
              <a:t>内置</a:t>
            </a:r>
            <a:r>
              <a:rPr lang="zh-CN" altLang="en-US" sz="1600">
                <a:solidFill>
                  <a:srgbClr val="FF0000"/>
                </a:solidFill>
                <a:latin typeface="+mn-ea"/>
                <a:cs typeface="+mn-ea"/>
              </a:rPr>
              <a:t>丰富的分片算法</a:t>
            </a:r>
            <a:r>
              <a:rPr lang="zh-CN" altLang="en-US" sz="1600">
                <a:latin typeface="+mn-ea"/>
                <a:cs typeface="+mn-ea"/>
              </a:rPr>
              <a:t>：</a:t>
            </a:r>
            <a:endParaRPr lang="zh-CN" altLang="en-US" sz="1600">
              <a:latin typeface="+mn-ea"/>
              <a:cs typeface="+mn-ea"/>
            </a:endParaRPr>
          </a:p>
          <a:p>
            <a:pPr marL="742950" lvl="1" indent="-285750">
              <a:buSzPct val="75000"/>
              <a:buFont typeface="Wingdings" panose="05000000000000000000" charset="0"/>
              <a:buChar char=""/>
            </a:pPr>
            <a:r>
              <a:rPr lang="zh-CN" altLang="en-US" sz="1600">
                <a:latin typeface="+mn-ea"/>
                <a:cs typeface="+mn-ea"/>
              </a:rPr>
              <a:t>自动分片算法——取模分片、哈希取模</a:t>
            </a:r>
            <a:r>
              <a:rPr lang="zh-CN" altLang="en-US" sz="1600">
                <a:latin typeface="+mn-ea"/>
                <a:cs typeface="+mn-ea"/>
                <a:sym typeface="+mn-ea"/>
              </a:rPr>
              <a:t>取模分片</a:t>
            </a:r>
            <a:r>
              <a:rPr lang="zh-CN" altLang="en-US" sz="1600">
                <a:latin typeface="+mn-ea"/>
                <a:cs typeface="+mn-ea"/>
              </a:rPr>
              <a:t>、基于分片容量的范围</a:t>
            </a:r>
            <a:r>
              <a:rPr lang="zh-CN" altLang="en-US" sz="1600">
                <a:latin typeface="+mn-ea"/>
                <a:cs typeface="+mn-ea"/>
                <a:sym typeface="+mn-ea"/>
              </a:rPr>
              <a:t>取模分片</a:t>
            </a:r>
            <a:r>
              <a:rPr lang="zh-CN" altLang="en-US" sz="1600">
                <a:latin typeface="+mn-ea"/>
                <a:cs typeface="+mn-ea"/>
              </a:rPr>
              <a:t>、基于分片边界的范围分片、自动时间段分片；</a:t>
            </a:r>
            <a:endParaRPr lang="zh-CN" altLang="en-US" sz="1600">
              <a:latin typeface="+mn-ea"/>
              <a:cs typeface="+mn-ea"/>
            </a:endParaRPr>
          </a:p>
          <a:p>
            <a:pPr marL="742950" lvl="1" indent="-285750">
              <a:buSzPct val="75000"/>
              <a:buFont typeface="Wingdings" panose="05000000000000000000" charset="0"/>
              <a:buChar char=""/>
            </a:pPr>
            <a:r>
              <a:rPr lang="zh-CN" altLang="en-US" sz="1600">
                <a:latin typeface="+mn-ea"/>
                <a:cs typeface="+mn-ea"/>
              </a:rPr>
              <a:t>标准分片算法——行表达式分片、时间范围分片；</a:t>
            </a:r>
            <a:endParaRPr lang="zh-CN" altLang="en-US" sz="1600">
              <a:latin typeface="+mn-ea"/>
              <a:cs typeface="+mn-ea"/>
            </a:endParaRPr>
          </a:p>
          <a:p>
            <a:pPr marL="742950" lvl="1" indent="-285750">
              <a:buSzPct val="75000"/>
              <a:buFont typeface="Wingdings" panose="05000000000000000000" charset="0"/>
              <a:buChar char=""/>
            </a:pPr>
            <a:r>
              <a:rPr lang="zh-CN" altLang="en-US" sz="1600">
                <a:latin typeface="+mn-ea"/>
                <a:cs typeface="+mn-ea"/>
              </a:rPr>
              <a:t>复合分片算法——复合行表达式分片；</a:t>
            </a:r>
            <a:endParaRPr lang="zh-CN" altLang="en-US" sz="1600">
              <a:latin typeface="+mn-ea"/>
              <a:cs typeface="+mn-ea"/>
            </a:endParaRPr>
          </a:p>
          <a:p>
            <a:pPr marL="742950" lvl="1" indent="-285750">
              <a:buSzPct val="75000"/>
              <a:buFont typeface="Wingdings" panose="05000000000000000000" charset="0"/>
              <a:buChar char=""/>
            </a:pPr>
            <a:r>
              <a:rPr lang="en-US" altLang="zh-CN" sz="1600">
                <a:latin typeface="+mn-ea"/>
                <a:cs typeface="+mn-ea"/>
              </a:rPr>
              <a:t>Hint </a:t>
            </a:r>
            <a:r>
              <a:rPr lang="zh-CN" altLang="en-US" sz="1600">
                <a:latin typeface="+mn-ea"/>
                <a:cs typeface="+mn-ea"/>
              </a:rPr>
              <a:t>分片算法——Hint 行表达式分片；</a:t>
            </a:r>
            <a:endParaRPr lang="zh-CN" altLang="en-US" sz="1600">
              <a:latin typeface="+mn-ea"/>
              <a:cs typeface="+mn-ea"/>
            </a:endParaRPr>
          </a:p>
          <a:p>
            <a:pPr marL="742950" lvl="1" indent="-285750">
              <a:buSzPct val="75000"/>
              <a:buFont typeface="Wingdings" panose="05000000000000000000" charset="0"/>
              <a:buChar char=""/>
            </a:pPr>
            <a:r>
              <a:rPr lang="zh-CN" altLang="en-US" sz="1600">
                <a:latin typeface="+mn-ea"/>
                <a:cs typeface="+mn-ea"/>
              </a:rPr>
              <a:t>自定义类分片算法；</a:t>
            </a:r>
            <a:endParaRPr lang="zh-CN" altLang="en-US" sz="1600">
              <a:latin typeface="+mn-ea"/>
              <a:cs typeface="+mn-ea"/>
            </a:endParaRPr>
          </a:p>
          <a:p>
            <a:pPr marL="742950" lvl="1" indent="-285750">
              <a:buSzPct val="75000"/>
              <a:buFont typeface="Wingdings" panose="05000000000000000000" charset="0"/>
              <a:buChar char=""/>
            </a:pPr>
            <a:endParaRPr lang="zh-CN" altLang="en-US" sz="1600">
              <a:latin typeface="+mn-ea"/>
              <a:cs typeface="+mn-ea"/>
            </a:endParaRPr>
          </a:p>
          <a:p>
            <a:pPr marL="285750" indent="-285750">
              <a:buSzPct val="75000"/>
              <a:buFont typeface="Wingdings" panose="05000000000000000000" charset="0"/>
              <a:buChar char=""/>
            </a:pPr>
            <a:r>
              <a:rPr lang="zh-CN" altLang="en-US" sz="1600">
                <a:latin typeface="+mn-ea"/>
                <a:cs typeface="+mn-ea"/>
              </a:rPr>
              <a:t>内置</a:t>
            </a:r>
            <a:r>
              <a:rPr lang="zh-CN" altLang="en-US" sz="1600">
                <a:solidFill>
                  <a:srgbClr val="FF0000"/>
                </a:solidFill>
                <a:latin typeface="+mn-ea"/>
                <a:cs typeface="+mn-ea"/>
              </a:rPr>
              <a:t>多种分布式 </a:t>
            </a:r>
            <a:r>
              <a:rPr lang="en-US" altLang="zh-CN" sz="1600">
                <a:solidFill>
                  <a:srgbClr val="FF0000"/>
                </a:solidFill>
                <a:latin typeface="+mn-ea"/>
                <a:cs typeface="+mn-ea"/>
              </a:rPr>
              <a:t>ID </a:t>
            </a:r>
            <a:r>
              <a:rPr lang="zh-CN" altLang="en-US" sz="1600">
                <a:solidFill>
                  <a:srgbClr val="FF0000"/>
                </a:solidFill>
                <a:latin typeface="+mn-ea"/>
                <a:cs typeface="+mn-ea"/>
              </a:rPr>
              <a:t>生成算法</a:t>
            </a:r>
            <a:r>
              <a:rPr lang="zh-CN" altLang="en-US" sz="1600">
                <a:latin typeface="+mn-ea"/>
                <a:cs typeface="+mn-ea"/>
              </a:rPr>
              <a:t>：</a:t>
            </a:r>
            <a:endParaRPr lang="zh-CN" altLang="en-US" sz="1600">
              <a:latin typeface="+mn-ea"/>
              <a:cs typeface="+mn-ea"/>
            </a:endParaRPr>
          </a:p>
          <a:p>
            <a:pPr marL="742950" lvl="1" indent="-285750">
              <a:buSzPct val="75000"/>
              <a:buFont typeface="Wingdings" panose="05000000000000000000" charset="0"/>
              <a:buChar char=""/>
            </a:pPr>
            <a:r>
              <a:rPr lang="en-US" altLang="zh-CN" sz="1600">
                <a:latin typeface="+mn-ea"/>
                <a:cs typeface="+mn-ea"/>
              </a:rPr>
              <a:t>UUID</a:t>
            </a:r>
            <a:r>
              <a:rPr lang="zh-CN" altLang="en-US" sz="1600">
                <a:latin typeface="+mn-ea"/>
                <a:cs typeface="+mn-ea"/>
              </a:rPr>
              <a:t>；</a:t>
            </a:r>
            <a:endParaRPr lang="en-US" altLang="zh-CN" sz="1600">
              <a:latin typeface="+mn-ea"/>
              <a:cs typeface="+mn-ea"/>
            </a:endParaRPr>
          </a:p>
          <a:p>
            <a:pPr marL="742950" lvl="1" indent="-285750">
              <a:buSzPct val="75000"/>
              <a:buFont typeface="Wingdings" panose="05000000000000000000" charset="0"/>
              <a:buChar char=""/>
            </a:pPr>
            <a:r>
              <a:rPr lang="en-US" altLang="zh-CN" sz="1600">
                <a:latin typeface="+mn-ea"/>
                <a:cs typeface="+mn-ea"/>
              </a:rPr>
              <a:t>SNOWFLAKE</a:t>
            </a:r>
            <a:r>
              <a:rPr lang="zh-CN" altLang="en-US" sz="1600">
                <a:latin typeface="+mn-ea"/>
                <a:cs typeface="+mn-ea"/>
              </a:rPr>
              <a:t>；</a:t>
            </a:r>
            <a:endParaRPr lang="zh-CN" altLang="en-US" sz="1600">
              <a:latin typeface="+mn-ea"/>
              <a:cs typeface="+mn-ea"/>
            </a:endParaRPr>
          </a:p>
        </p:txBody>
      </p:sp>
      <p:pic>
        <p:nvPicPr>
          <p:cNvPr id="8" name="图片 7"/>
          <p:cNvPicPr>
            <a:picLocks noChangeAspect="1"/>
          </p:cNvPicPr>
          <p:nvPr/>
        </p:nvPicPr>
        <p:blipFill>
          <a:blip r:embed="rId1"/>
          <a:stretch>
            <a:fillRect/>
          </a:stretch>
        </p:blipFill>
        <p:spPr>
          <a:xfrm>
            <a:off x="1681480" y="4928870"/>
            <a:ext cx="8827135" cy="774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9923" y="915745"/>
            <a:ext cx="10850565" cy="497957"/>
          </a:xfrm>
          <a:prstGeom prst="rect">
            <a:avLst/>
          </a:prstGeom>
          <a:noFill/>
        </p:spPr>
        <p:txBody>
          <a:bodyPr wrap="square" rtlCol="0">
            <a:spAutoFit/>
          </a:bodyPr>
          <a:lstStyle/>
          <a:p>
            <a:pPr>
              <a:lnSpc>
                <a:spcPct val="120000"/>
              </a:lnSpc>
            </a:pPr>
            <a:r>
              <a:rPr lang="en-US" altLang="zh-CN" sz="2400" b="1" dirty="0">
                <a:latin typeface="+mj-ea"/>
                <a:ea typeface="+mj-ea"/>
                <a:cs typeface="+mj-ea"/>
                <a:sym typeface="+mn-ea"/>
              </a:rPr>
              <a:t>PostgreSQL </a:t>
            </a:r>
            <a:r>
              <a:rPr lang="en-US" altLang="zh-CN" sz="2400" b="1" dirty="0" err="1">
                <a:latin typeface="+mj-ea"/>
                <a:ea typeface="+mj-ea"/>
                <a:cs typeface="+mj-ea"/>
                <a:sym typeface="+mn-ea"/>
              </a:rPr>
              <a:t>数据分片</a:t>
            </a:r>
            <a:r>
              <a:rPr lang="zh-CN" altLang="en-US" sz="2400" b="1" dirty="0">
                <a:latin typeface="+mj-ea"/>
                <a:ea typeface="+mj-ea"/>
                <a:cs typeface="+mj-ea"/>
                <a:sym typeface="+mn-ea"/>
              </a:rPr>
              <a:t> </a:t>
            </a:r>
            <a:r>
              <a:rPr lang="en-US" altLang="zh-CN" sz="2400" b="1" dirty="0">
                <a:latin typeface="+mj-ea"/>
                <a:ea typeface="+mj-ea"/>
                <a:cs typeface="+mj-ea"/>
                <a:sym typeface="+mn-ea"/>
              </a:rPr>
              <a:t>&amp;</a:t>
            </a:r>
            <a:r>
              <a:rPr lang="zh-CN" altLang="en-US" sz="2400" b="1" dirty="0">
                <a:latin typeface="+mj-ea"/>
                <a:ea typeface="+mj-ea"/>
                <a:cs typeface="+mj-ea"/>
                <a:sym typeface="+mn-ea"/>
              </a:rPr>
              <a:t> </a:t>
            </a:r>
            <a:r>
              <a:rPr lang="en-US" altLang="zh-CN" sz="2400" b="1" dirty="0" err="1">
                <a:latin typeface="+mj-ea"/>
                <a:ea typeface="+mj-ea"/>
                <a:cs typeface="+mj-ea"/>
                <a:sym typeface="+mn-ea"/>
              </a:rPr>
              <a:t>加密实战</a:t>
            </a:r>
            <a:r>
              <a:rPr lang="en-US" altLang="zh-CN" sz="2400" b="1" dirty="0">
                <a:latin typeface="+mj-ea"/>
                <a:ea typeface="+mj-ea"/>
                <a:cs typeface="+mj-ea"/>
                <a:sym typeface="+mn-ea"/>
              </a:rPr>
              <a:t> - 数据分片</a:t>
            </a:r>
            <a:endParaRPr lang="zh-CN" altLang="en-US" sz="2400" b="1" dirty="0">
              <a:latin typeface="+mj-ea"/>
              <a:ea typeface="+mj-ea"/>
              <a:cs typeface="+mj-ea"/>
              <a:sym typeface="+mn-ea"/>
            </a:endParaRPr>
          </a:p>
        </p:txBody>
      </p:sp>
      <p:pic>
        <p:nvPicPr>
          <p:cNvPr id="4" name="图片 3"/>
          <p:cNvPicPr>
            <a:picLocks noChangeAspect="1"/>
          </p:cNvPicPr>
          <p:nvPr/>
        </p:nvPicPr>
        <p:blipFill>
          <a:blip r:embed="rId1"/>
          <a:stretch>
            <a:fillRect/>
          </a:stretch>
        </p:blipFill>
        <p:spPr>
          <a:xfrm>
            <a:off x="669925" y="1599565"/>
            <a:ext cx="6239510" cy="4137025"/>
          </a:xfrm>
          <a:prstGeom prst="rect">
            <a:avLst/>
          </a:prstGeom>
        </p:spPr>
      </p:pic>
      <p:sp>
        <p:nvSpPr>
          <p:cNvPr id="5" name="文本框 4"/>
          <p:cNvSpPr txBox="1"/>
          <p:nvPr/>
        </p:nvSpPr>
        <p:spPr>
          <a:xfrm>
            <a:off x="7682230" y="1599565"/>
            <a:ext cx="3838575" cy="3784600"/>
          </a:xfrm>
          <a:prstGeom prst="rect">
            <a:avLst/>
          </a:prstGeom>
          <a:noFill/>
        </p:spPr>
        <p:txBody>
          <a:bodyPr wrap="square" rtlCol="0">
            <a:spAutoFit/>
          </a:bodyPr>
          <a:lstStyle/>
          <a:p>
            <a:pPr marL="285750" indent="-285750">
              <a:buSzPct val="75000"/>
              <a:buFont typeface="Wingdings" panose="05000000000000000000" charset="0"/>
              <a:buChar char=""/>
            </a:pPr>
            <a:r>
              <a:rPr lang="en-US" altLang="zh-CN" sz="1600">
                <a:solidFill>
                  <a:schemeClr val="tx1"/>
                </a:solidFill>
                <a:latin typeface="+mn-ea"/>
                <a:cs typeface="+mn-ea"/>
              </a:rPr>
              <a:t>t_order </a:t>
            </a:r>
            <a:r>
              <a:rPr lang="zh-CN" altLang="en-US" sz="1600">
                <a:latin typeface="+mn-ea"/>
                <a:cs typeface="+mn-ea"/>
              </a:rPr>
              <a:t>对应数据分片的</a:t>
            </a:r>
            <a:r>
              <a:rPr lang="zh-CN" altLang="en-US" sz="1600">
                <a:solidFill>
                  <a:srgbClr val="FF0000"/>
                </a:solidFill>
                <a:latin typeface="+mn-ea"/>
                <a:cs typeface="+mn-ea"/>
              </a:rPr>
              <a:t>逻辑表</a:t>
            </a:r>
            <a:r>
              <a:rPr lang="zh-CN" altLang="en-US" sz="1600">
                <a:latin typeface="+mn-ea"/>
                <a:cs typeface="+mn-ea"/>
              </a:rPr>
              <a:t>，用户</a:t>
            </a:r>
            <a:r>
              <a:rPr lang="zh-CN" altLang="en-US" sz="1600">
                <a:solidFill>
                  <a:srgbClr val="FF0000"/>
                </a:solidFill>
                <a:latin typeface="+mn-ea"/>
                <a:cs typeface="+mn-ea"/>
              </a:rPr>
              <a:t>面向逻辑表编写 </a:t>
            </a:r>
            <a:r>
              <a:rPr lang="en-US" altLang="zh-CN" sz="1600">
                <a:solidFill>
                  <a:srgbClr val="FF0000"/>
                </a:solidFill>
                <a:latin typeface="+mn-ea"/>
                <a:cs typeface="+mn-ea"/>
              </a:rPr>
              <a:t>SQL</a:t>
            </a:r>
            <a:r>
              <a:rPr lang="zh-CN" altLang="en-US" sz="1600">
                <a:latin typeface="+mn-ea"/>
                <a:cs typeface="+mn-ea"/>
              </a:rPr>
              <a:t>，无需关心底层的真实表；</a:t>
            </a:r>
            <a:endParaRPr lang="zh-CN" altLang="en-US" sz="1600">
              <a:latin typeface="+mn-ea"/>
              <a:cs typeface="+mn-ea"/>
            </a:endParaRPr>
          </a:p>
          <a:p>
            <a:pPr marL="285750" indent="-285750">
              <a:buSzPct val="75000"/>
              <a:buFont typeface="Wingdings" panose="05000000000000000000" charset="0"/>
              <a:buChar char=""/>
            </a:pPr>
            <a:endParaRPr lang="zh-CN" altLang="en-US" sz="1600">
              <a:latin typeface="+mn-ea"/>
              <a:cs typeface="+mn-ea"/>
            </a:endParaRPr>
          </a:p>
          <a:p>
            <a:pPr marL="285750" indent="-285750">
              <a:buSzPct val="75000"/>
              <a:buFont typeface="Wingdings" panose="05000000000000000000" charset="0"/>
              <a:buChar char=""/>
            </a:pPr>
            <a:r>
              <a:rPr lang="zh-CN" altLang="en-US" sz="1600">
                <a:latin typeface="+mn-ea"/>
                <a:cs typeface="+mn-ea"/>
              </a:rPr>
              <a:t>actualDataNodes：</a:t>
            </a:r>
            <a:r>
              <a:rPr lang="zh-CN" altLang="en-US" sz="1600">
                <a:solidFill>
                  <a:srgbClr val="FF0000"/>
                </a:solidFill>
                <a:latin typeface="+mn-ea"/>
                <a:cs typeface="+mn-ea"/>
              </a:rPr>
              <a:t>数据节点，是数据分片的最小存储单元</a:t>
            </a:r>
            <a:r>
              <a:rPr lang="zh-CN" altLang="en-US" sz="1600">
                <a:latin typeface="+mn-ea"/>
                <a:cs typeface="+mn-ea"/>
              </a:rPr>
              <a:t>，记录了逻辑表和真实表的映射关系；</a:t>
            </a:r>
            <a:endParaRPr lang="zh-CN" altLang="en-US" sz="1600">
              <a:latin typeface="+mn-ea"/>
              <a:cs typeface="+mn-ea"/>
            </a:endParaRPr>
          </a:p>
          <a:p>
            <a:pPr marL="285750" indent="-285750">
              <a:buSzPct val="75000"/>
              <a:buFont typeface="Wingdings" panose="05000000000000000000" charset="0"/>
              <a:buChar char=""/>
            </a:pPr>
            <a:endParaRPr lang="zh-CN" altLang="en-US" sz="1600">
              <a:latin typeface="+mn-ea"/>
              <a:cs typeface="+mn-ea"/>
            </a:endParaRPr>
          </a:p>
          <a:p>
            <a:pPr marL="285750" indent="-285750">
              <a:buSzPct val="75000"/>
              <a:buFont typeface="Wingdings" panose="05000000000000000000" charset="0"/>
              <a:buChar char=""/>
            </a:pPr>
            <a:r>
              <a:rPr lang="en-US" altLang="zh-CN" sz="1600">
                <a:latin typeface="+mn-ea"/>
                <a:cs typeface="+mn-ea"/>
              </a:rPr>
              <a:t>tableStrategy </a:t>
            </a:r>
            <a:r>
              <a:rPr lang="zh-CN" altLang="en-US" sz="1600">
                <a:latin typeface="+mn-ea"/>
                <a:cs typeface="+mn-ea"/>
              </a:rPr>
              <a:t>和 </a:t>
            </a:r>
            <a:r>
              <a:rPr lang="en-US" altLang="zh-CN" sz="1600">
                <a:latin typeface="+mn-ea"/>
                <a:cs typeface="+mn-ea"/>
              </a:rPr>
              <a:t>database</a:t>
            </a:r>
            <a:r>
              <a:rPr lang="en-US" altLang="zh-CN" sz="1600">
                <a:latin typeface="+mn-ea"/>
                <a:cs typeface="+mn-ea"/>
                <a:sym typeface="+mn-ea"/>
              </a:rPr>
              <a:t>Strategy </a:t>
            </a:r>
            <a:r>
              <a:rPr lang="zh-CN" altLang="en-US" sz="1600">
                <a:latin typeface="+mn-ea"/>
                <a:cs typeface="+mn-ea"/>
                <a:sym typeface="+mn-ea"/>
              </a:rPr>
              <a:t>对应分片策略，包含了分片键和分片算法；</a:t>
            </a:r>
            <a:endParaRPr lang="zh-CN" altLang="en-US" sz="1600">
              <a:latin typeface="+mn-ea"/>
              <a:cs typeface="+mn-ea"/>
              <a:sym typeface="+mn-ea"/>
            </a:endParaRPr>
          </a:p>
          <a:p>
            <a:pPr marL="285750" indent="-285750">
              <a:buSzPct val="75000"/>
              <a:buFont typeface="Wingdings" panose="05000000000000000000" charset="0"/>
              <a:buChar char=""/>
            </a:pPr>
            <a:endParaRPr lang="zh-CN" altLang="en-US" sz="1600">
              <a:latin typeface="+mn-ea"/>
              <a:cs typeface="+mn-ea"/>
              <a:sym typeface="+mn-ea"/>
            </a:endParaRPr>
          </a:p>
          <a:p>
            <a:pPr marL="285750" indent="-285750">
              <a:buSzPct val="75000"/>
              <a:buFont typeface="Wingdings" panose="05000000000000000000" charset="0"/>
              <a:buChar char=""/>
            </a:pPr>
            <a:r>
              <a:rPr lang="en-US" altLang="zh-CN" sz="1600">
                <a:latin typeface="+mn-ea"/>
                <a:cs typeface="+mn-ea"/>
                <a:sym typeface="+mn-ea"/>
              </a:rPr>
              <a:t>keyGenerateStrategy </a:t>
            </a:r>
            <a:r>
              <a:rPr lang="zh-CN" altLang="en-US" sz="1600">
                <a:latin typeface="+mn-ea"/>
                <a:cs typeface="+mn-ea"/>
                <a:sym typeface="+mn-ea"/>
              </a:rPr>
              <a:t>对应分布式 </a:t>
            </a:r>
            <a:r>
              <a:rPr lang="en-US" altLang="zh-CN" sz="1600">
                <a:latin typeface="+mn-ea"/>
                <a:cs typeface="+mn-ea"/>
                <a:sym typeface="+mn-ea"/>
              </a:rPr>
              <a:t>ID </a:t>
            </a:r>
            <a:r>
              <a:rPr lang="zh-CN" altLang="en-US" sz="1600">
                <a:latin typeface="+mn-ea"/>
                <a:cs typeface="+mn-ea"/>
                <a:sym typeface="+mn-ea"/>
              </a:rPr>
              <a:t>生成策略，支持 </a:t>
            </a:r>
            <a:r>
              <a:rPr lang="en-US" altLang="zh-CN" sz="1600">
                <a:latin typeface="+mn-ea"/>
                <a:cs typeface="+mn-ea"/>
                <a:sym typeface="+mn-ea"/>
              </a:rPr>
              <a:t>SNOWFLAKE</a:t>
            </a:r>
            <a:r>
              <a:rPr lang="zh-CN" altLang="en-US" sz="1600">
                <a:latin typeface="+mn-ea"/>
                <a:cs typeface="+mn-ea"/>
                <a:sym typeface="+mn-ea"/>
              </a:rPr>
              <a:t>、</a:t>
            </a:r>
            <a:r>
              <a:rPr lang="en-US" altLang="zh-CN" sz="1600">
                <a:latin typeface="+mn-ea"/>
                <a:cs typeface="+mn-ea"/>
                <a:sym typeface="+mn-ea"/>
              </a:rPr>
              <a:t>UUID </a:t>
            </a:r>
            <a:r>
              <a:rPr lang="zh-CN" altLang="en-US" sz="1600">
                <a:latin typeface="+mn-ea"/>
                <a:cs typeface="+mn-ea"/>
                <a:sym typeface="+mn-ea"/>
              </a:rPr>
              <a:t>及用户自定义生成算法；</a:t>
            </a:r>
            <a:endParaRPr lang="zh-CN" altLang="en-US" sz="1600">
              <a:latin typeface="+mn-ea"/>
              <a:cs typeface="+mn-ea"/>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497957"/>
          </a:xfrm>
          <a:prstGeom prst="rect">
            <a:avLst/>
          </a:prstGeom>
          <a:noFill/>
        </p:spPr>
        <p:txBody>
          <a:bodyPr wrap="square" rtlCol="0">
            <a:spAutoFit/>
          </a:bodyPr>
          <a:lstStyle/>
          <a:p>
            <a:pPr>
              <a:lnSpc>
                <a:spcPct val="120000"/>
              </a:lnSpc>
            </a:pPr>
            <a:r>
              <a:rPr lang="en-US" altLang="zh-CN" sz="2400" b="1" dirty="0">
                <a:latin typeface="+mj-ea"/>
                <a:ea typeface="+mj-ea"/>
                <a:cs typeface="+mj-ea"/>
                <a:sym typeface="+mn-ea"/>
              </a:rPr>
              <a:t>PostgreSQL </a:t>
            </a:r>
            <a:r>
              <a:rPr lang="en-US" altLang="zh-CN" sz="2400" b="1" dirty="0" err="1">
                <a:latin typeface="+mj-ea"/>
                <a:ea typeface="+mj-ea"/>
                <a:cs typeface="+mj-ea"/>
                <a:sym typeface="+mn-ea"/>
              </a:rPr>
              <a:t>数据分片</a:t>
            </a:r>
            <a:r>
              <a:rPr lang="zh-CN" altLang="en-US" sz="2400" b="1" dirty="0">
                <a:latin typeface="+mj-ea"/>
                <a:ea typeface="+mj-ea"/>
                <a:cs typeface="+mj-ea"/>
                <a:sym typeface="+mn-ea"/>
              </a:rPr>
              <a:t> </a:t>
            </a:r>
            <a:r>
              <a:rPr lang="en-US" altLang="zh-CN" sz="2400" b="1" dirty="0">
                <a:latin typeface="+mj-ea"/>
                <a:ea typeface="+mj-ea"/>
                <a:cs typeface="+mj-ea"/>
                <a:sym typeface="+mn-ea"/>
              </a:rPr>
              <a:t>&amp;</a:t>
            </a:r>
            <a:r>
              <a:rPr lang="zh-CN" altLang="en-US" sz="2400" b="1" dirty="0">
                <a:latin typeface="+mj-ea"/>
                <a:ea typeface="+mj-ea"/>
                <a:cs typeface="+mj-ea"/>
                <a:sym typeface="+mn-ea"/>
              </a:rPr>
              <a:t> </a:t>
            </a:r>
            <a:r>
              <a:rPr lang="en-US" altLang="zh-CN" sz="2400" b="1" dirty="0" err="1">
                <a:latin typeface="+mj-ea"/>
                <a:ea typeface="+mj-ea"/>
                <a:cs typeface="+mj-ea"/>
                <a:sym typeface="+mn-ea"/>
              </a:rPr>
              <a:t>加密实战</a:t>
            </a:r>
            <a:r>
              <a:rPr lang="zh-CN" altLang="en-US" sz="2400" b="1" dirty="0">
                <a:latin typeface="+mj-ea"/>
                <a:ea typeface="+mj-ea"/>
                <a:cs typeface="+mj-ea"/>
                <a:sym typeface="+mn-ea"/>
              </a:rPr>
              <a:t> </a:t>
            </a:r>
            <a:r>
              <a:rPr lang="en-US" altLang="zh-CN" sz="2400" b="1" dirty="0">
                <a:latin typeface="+mj-ea"/>
                <a:ea typeface="+mj-ea"/>
                <a:cs typeface="+mj-ea"/>
                <a:sym typeface="+mn-ea"/>
              </a:rPr>
              <a:t>- </a:t>
            </a:r>
            <a:r>
              <a:rPr lang="zh-CN" altLang="en-US" sz="2400" b="1" dirty="0">
                <a:latin typeface="+mj-ea"/>
                <a:ea typeface="+mj-ea"/>
                <a:cs typeface="+mj-ea"/>
                <a:sym typeface="+mn-ea"/>
              </a:rPr>
              <a:t>数据加密</a:t>
            </a:r>
            <a:endParaRPr lang="zh-CN" altLang="en-US" sz="2400" b="1" dirty="0">
              <a:latin typeface="+mj-ea"/>
              <a:ea typeface="+mj-ea"/>
              <a:cs typeface="+mj-ea"/>
              <a:sym typeface="+mn-ea"/>
            </a:endParaRPr>
          </a:p>
        </p:txBody>
      </p:sp>
      <p:sp>
        <p:nvSpPr>
          <p:cNvPr id="2" name="文本框 1"/>
          <p:cNvSpPr txBox="1"/>
          <p:nvPr/>
        </p:nvSpPr>
        <p:spPr>
          <a:xfrm>
            <a:off x="8337550" y="1569720"/>
            <a:ext cx="3183255" cy="2799715"/>
          </a:xfrm>
          <a:prstGeom prst="rect">
            <a:avLst/>
          </a:prstGeom>
          <a:noFill/>
        </p:spPr>
        <p:txBody>
          <a:bodyPr wrap="square" rtlCol="0" anchor="t">
            <a:spAutoFit/>
          </a:bodyPr>
          <a:lstStyle/>
          <a:p>
            <a:pPr marL="285750" indent="-285750">
              <a:buSzPct val="75000"/>
              <a:buFont typeface="Wingdings" panose="05000000000000000000" charset="0"/>
              <a:buChar char=""/>
            </a:pPr>
            <a:r>
              <a:rPr lang="zh-CN" altLang="en-US" sz="1600"/>
              <a:t>数据加密：</a:t>
            </a:r>
            <a:r>
              <a:rPr lang="zh-CN" altLang="en-US" sz="1600">
                <a:solidFill>
                  <a:srgbClr val="FF0000"/>
                </a:solidFill>
              </a:rPr>
              <a:t>通过加密规则对敏感信息进行转换</a:t>
            </a:r>
            <a:r>
              <a:rPr lang="zh-CN" altLang="en-US" sz="1600"/>
              <a:t>，从而安全地保护隐私数据；</a:t>
            </a:r>
            <a:endParaRPr lang="zh-CN" altLang="en-US" sz="1600"/>
          </a:p>
          <a:p>
            <a:pPr marL="285750" indent="-285750">
              <a:buSzPct val="75000"/>
              <a:buFont typeface="Wingdings" panose="05000000000000000000" charset="0"/>
              <a:buChar char=""/>
            </a:pPr>
            <a:endParaRPr lang="zh-CN" altLang="en-US" sz="1600"/>
          </a:p>
          <a:p>
            <a:pPr marL="285750" indent="-285750">
              <a:buSzPct val="75000"/>
              <a:buFont typeface="Wingdings" panose="05000000000000000000" charset="0"/>
              <a:buChar char=""/>
            </a:pPr>
            <a:r>
              <a:rPr lang="zh-CN" altLang="en-US" sz="1600">
                <a:sym typeface="+mn-ea"/>
              </a:rPr>
              <a:t>数据加密功能包含了 </a:t>
            </a:r>
            <a:r>
              <a:rPr lang="en-US" altLang="zh-CN" sz="1600">
                <a:sym typeface="+mn-ea"/>
              </a:rPr>
              <a:t>SQL </a:t>
            </a:r>
            <a:r>
              <a:rPr lang="zh-CN" altLang="en-US" sz="1600">
                <a:sym typeface="+mn-ea"/>
              </a:rPr>
              <a:t>解析、</a:t>
            </a:r>
            <a:r>
              <a:rPr lang="en-US" altLang="zh-CN" sz="1600">
                <a:sym typeface="+mn-ea"/>
              </a:rPr>
              <a:t>SQL </a:t>
            </a:r>
            <a:r>
              <a:rPr lang="zh-CN" altLang="en-US" sz="1600">
                <a:sym typeface="+mn-ea"/>
              </a:rPr>
              <a:t>改写、</a:t>
            </a:r>
            <a:r>
              <a:rPr lang="en-US" altLang="zh-CN" sz="1600">
                <a:sym typeface="+mn-ea"/>
              </a:rPr>
              <a:t>SQL </a:t>
            </a:r>
            <a:r>
              <a:rPr lang="zh-CN" altLang="en-US" sz="1600">
                <a:sym typeface="+mn-ea"/>
              </a:rPr>
              <a:t>执行和结果归并等流程；</a:t>
            </a:r>
            <a:endParaRPr lang="zh-CN" altLang="en-US" sz="1600">
              <a:sym typeface="+mn-ea"/>
            </a:endParaRPr>
          </a:p>
          <a:p>
            <a:pPr marL="285750" indent="-285750">
              <a:buSzPct val="75000"/>
              <a:buFont typeface="Wingdings" panose="05000000000000000000" charset="0"/>
              <a:buChar char=""/>
            </a:pPr>
            <a:endParaRPr lang="zh-CN" altLang="en-US" sz="1600">
              <a:sym typeface="+mn-ea"/>
            </a:endParaRPr>
          </a:p>
          <a:p>
            <a:pPr marL="285750" indent="-285750">
              <a:buSzPct val="75000"/>
              <a:buFont typeface="Wingdings" panose="05000000000000000000" charset="0"/>
              <a:buChar char=""/>
            </a:pPr>
            <a:r>
              <a:rPr lang="zh-CN" altLang="en-US" sz="1600">
                <a:sym typeface="+mn-ea"/>
              </a:rPr>
              <a:t>Apache ShardingSp</a:t>
            </a:r>
            <a:r>
              <a:rPr lang="en-US" altLang="zh-CN" sz="1600">
                <a:sym typeface="+mn-ea"/>
              </a:rPr>
              <a:t>here </a:t>
            </a:r>
            <a:r>
              <a:rPr lang="zh-CN" altLang="en-US" sz="1600">
                <a:sym typeface="+mn-ea"/>
              </a:rPr>
              <a:t>数据加密模块的为用户提供了</a:t>
            </a:r>
            <a:r>
              <a:rPr lang="zh-CN" altLang="en-US" sz="1600">
                <a:solidFill>
                  <a:srgbClr val="FF0000"/>
                </a:solidFill>
                <a:sym typeface="+mn-ea"/>
              </a:rPr>
              <a:t>安全透明的数据加密解决方案</a:t>
            </a:r>
            <a:r>
              <a:rPr lang="zh-CN" altLang="en-US" sz="1600">
                <a:sym typeface="+mn-ea"/>
              </a:rPr>
              <a:t>；</a:t>
            </a:r>
            <a:endParaRPr lang="zh-CN" altLang="en-US" sz="1600"/>
          </a:p>
        </p:txBody>
      </p:sp>
      <p:pic>
        <p:nvPicPr>
          <p:cNvPr id="4" name="图片 3"/>
          <p:cNvPicPr>
            <a:picLocks noChangeAspect="1"/>
          </p:cNvPicPr>
          <p:nvPr/>
        </p:nvPicPr>
        <p:blipFill>
          <a:blip r:embed="rId1"/>
          <a:stretch>
            <a:fillRect/>
          </a:stretch>
        </p:blipFill>
        <p:spPr>
          <a:xfrm>
            <a:off x="669925" y="1569720"/>
            <a:ext cx="7430135" cy="4305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534035"/>
          </a:xfrm>
          <a:prstGeom prst="rect">
            <a:avLst/>
          </a:prstGeom>
          <a:noFill/>
        </p:spPr>
        <p:txBody>
          <a:bodyPr wrap="square" rtlCol="0">
            <a:spAutoFit/>
          </a:bodyPr>
          <a:lstStyle/>
          <a:p>
            <a:pPr>
              <a:lnSpc>
                <a:spcPct val="120000"/>
              </a:lnSpc>
            </a:pPr>
            <a:r>
              <a:rPr lang="zh-CN" altLang="en-US" sz="2400" b="1" dirty="0">
                <a:latin typeface="+mj-lt"/>
                <a:ea typeface="+mj-ea"/>
              </a:rPr>
              <a:t>个人简介</a:t>
            </a:r>
            <a:endParaRPr lang="zh-CN" altLang="en-US" sz="2400" b="1" dirty="0">
              <a:latin typeface="+mj-lt"/>
              <a:ea typeface="+mj-ea"/>
            </a:endParaRPr>
          </a:p>
        </p:txBody>
      </p:sp>
      <p:sp>
        <p:nvSpPr>
          <p:cNvPr id="18" name="内容占位符 7"/>
          <p:cNvSpPr txBox="1"/>
          <p:nvPr/>
        </p:nvSpPr>
        <p:spPr>
          <a:xfrm>
            <a:off x="669923" y="1619964"/>
            <a:ext cx="10850564" cy="4090592"/>
          </a:xfrm>
          <a:prstGeom prst="rect">
            <a:avLst/>
          </a:prstGeom>
        </p:spPr>
        <p:txBody>
          <a:bodyPr vert="horz" lIns="91440" tIns="45720" rIns="91440" bIns="45720" rtlCol="0">
            <a:normAutofit/>
          </a:bodyPr>
          <a:lstStyle>
            <a:lvl1pPr marL="0" indent="0" algn="l" defTabSz="913765" rtl="0" eaLnBrk="1" latinLnBrk="0" hangingPunct="1">
              <a:lnSpc>
                <a:spcPct val="90000"/>
              </a:lnSpc>
              <a:spcBef>
                <a:spcPts val="1000"/>
              </a:spcBef>
              <a:buFont typeface="Arial" panose="020B0604020202090204" pitchFamily="34" charset="0"/>
              <a:buNone/>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endParaRPr lang="zh-CN" altLang="en-US" sz="2000" dirty="0"/>
          </a:p>
        </p:txBody>
      </p:sp>
      <p:pic>
        <p:nvPicPr>
          <p:cNvPr id="2" name="图片 1" descr="圆角头像"/>
          <p:cNvPicPr>
            <a:picLocks noChangeAspect="1"/>
          </p:cNvPicPr>
          <p:nvPr/>
        </p:nvPicPr>
        <p:blipFill>
          <a:blip r:embed="rId1"/>
          <a:stretch>
            <a:fillRect/>
          </a:stretch>
        </p:blipFill>
        <p:spPr>
          <a:xfrm>
            <a:off x="5149371" y="1620138"/>
            <a:ext cx="1891665" cy="1891665"/>
          </a:xfrm>
          <a:prstGeom prst="rect">
            <a:avLst/>
          </a:prstGeom>
        </p:spPr>
      </p:pic>
      <p:sp>
        <p:nvSpPr>
          <p:cNvPr id="4" name="文本框 3"/>
          <p:cNvSpPr txBox="1"/>
          <p:nvPr/>
        </p:nvSpPr>
        <p:spPr>
          <a:xfrm>
            <a:off x="1436844" y="3668017"/>
            <a:ext cx="9316720" cy="2291715"/>
          </a:xfrm>
          <a:prstGeom prst="rect">
            <a:avLst/>
          </a:prstGeom>
          <a:noFill/>
        </p:spPr>
        <p:txBody>
          <a:bodyPr wrap="square" rtlCol="0" anchor="t">
            <a:spAutoFit/>
          </a:bodyPr>
          <a:lstStyle/>
          <a:p>
            <a:pPr algn="ctr">
              <a:buSzPct val="75000"/>
            </a:pPr>
            <a:r>
              <a:rPr lang="en-US" altLang="zh-CN" sz="1600" b="1" dirty="0">
                <a:latin typeface="+mn-ea"/>
                <a:cs typeface="+mn-ea"/>
                <a:sym typeface="+mn-ea"/>
              </a:rPr>
              <a:t>端正强</a:t>
            </a:r>
            <a:endParaRPr lang="en-US" altLang="zh-CN" sz="1600" b="1" dirty="0">
              <a:latin typeface="+mn-ea"/>
              <a:cs typeface="+mn-ea"/>
              <a:sym typeface="+mn-ea"/>
            </a:endParaRPr>
          </a:p>
          <a:p>
            <a:pPr algn="ctr">
              <a:buSzPct val="75000"/>
            </a:pPr>
            <a:endParaRPr lang="en-US" altLang="zh-CN" sz="1600" dirty="0">
              <a:latin typeface="+mn-ea"/>
              <a:cs typeface="+mn-ea"/>
              <a:sym typeface="+mn-ea"/>
            </a:endParaRPr>
          </a:p>
          <a:p>
            <a:pPr algn="ctr">
              <a:buSzPct val="75000"/>
            </a:pPr>
            <a:r>
              <a:rPr lang="en-US" altLang="zh-CN" sz="1600" dirty="0">
                <a:latin typeface="+mn-ea"/>
                <a:cs typeface="+mn-ea"/>
                <a:sym typeface="+mn-ea"/>
              </a:rPr>
              <a:t>SphereEx </a:t>
            </a:r>
            <a:r>
              <a:rPr lang="zh-CN" altLang="en-US" sz="1600" dirty="0">
                <a:latin typeface="+mn-ea"/>
                <a:cs typeface="+mn-ea"/>
                <a:sym typeface="+mn-ea"/>
              </a:rPr>
              <a:t>高级</a:t>
            </a:r>
            <a:r>
              <a:rPr lang="en-US" altLang="zh-CN" sz="1600" dirty="0">
                <a:latin typeface="+mn-ea"/>
                <a:cs typeface="+mn-ea"/>
                <a:sym typeface="+mn-ea"/>
              </a:rPr>
              <a:t>中间件开发</a:t>
            </a:r>
            <a:r>
              <a:rPr lang="zh-CN" altLang="en-US" sz="1600" dirty="0">
                <a:latin typeface="+mn-ea"/>
                <a:cs typeface="+mn-ea"/>
                <a:sym typeface="+mn-ea"/>
              </a:rPr>
              <a:t>工程师</a:t>
            </a:r>
            <a:endParaRPr lang="zh-CN" altLang="en-US" sz="1600" dirty="0">
              <a:latin typeface="+mn-ea"/>
              <a:cs typeface="+mn-ea"/>
              <a:sym typeface="+mn-ea"/>
            </a:endParaRPr>
          </a:p>
          <a:p>
            <a:pPr algn="ctr">
              <a:buSzPct val="75000"/>
            </a:pPr>
            <a:r>
              <a:rPr lang="en-US" altLang="zh-CN" sz="1600" dirty="0">
                <a:latin typeface="+mn-ea"/>
                <a:cs typeface="+mn-ea"/>
                <a:sym typeface="+mn-ea"/>
              </a:rPr>
              <a:t>Apache ShardingSphere Committer</a:t>
            </a:r>
            <a:endParaRPr lang="en-US" altLang="zh-CN" sz="1600" dirty="0">
              <a:latin typeface="+mn-ea"/>
              <a:cs typeface="+mn-ea"/>
              <a:sym typeface="+mn-ea"/>
            </a:endParaRPr>
          </a:p>
          <a:p>
            <a:pPr algn="ctr">
              <a:buSzPct val="75000"/>
            </a:pPr>
            <a:endParaRPr lang="en-US" altLang="zh-CN" sz="1600" dirty="0">
              <a:latin typeface="+mn-ea"/>
              <a:cs typeface="+mn-ea"/>
              <a:sym typeface="+mn-ea"/>
            </a:endParaRPr>
          </a:p>
          <a:p>
            <a:pPr marL="285750" indent="-285750">
              <a:lnSpc>
                <a:spcPct val="150000"/>
              </a:lnSpc>
              <a:buSzPct val="75000"/>
              <a:buFont typeface="Wingdings" panose="05000000000000000000" charset="0"/>
              <a:buChar char=""/>
            </a:pPr>
            <a:r>
              <a:rPr lang="en-US" altLang="zh-CN" sz="1400" dirty="0">
                <a:latin typeface="+mn-ea"/>
                <a:cs typeface="+mn-ea"/>
                <a:sym typeface="+mn-ea"/>
              </a:rPr>
              <a:t>2018 </a:t>
            </a:r>
            <a:r>
              <a:rPr lang="zh-CN" altLang="en-US" sz="1400" dirty="0">
                <a:latin typeface="+mn-ea"/>
                <a:cs typeface="+mn-ea"/>
                <a:sym typeface="+mn-ea"/>
              </a:rPr>
              <a:t>年开始接触 </a:t>
            </a:r>
            <a:r>
              <a:rPr lang="en-US" altLang="zh-CN" sz="1400" dirty="0">
                <a:latin typeface="+mn-ea"/>
                <a:cs typeface="+mn-ea"/>
                <a:sym typeface="+mn-ea"/>
              </a:rPr>
              <a:t>Apache ShardingSphere </a:t>
            </a:r>
            <a:r>
              <a:rPr lang="zh-CN" altLang="en-US" sz="1400" dirty="0">
                <a:latin typeface="+mn-ea"/>
                <a:cs typeface="+mn-ea"/>
                <a:sym typeface="+mn-ea"/>
              </a:rPr>
              <a:t>，曾主导公司内部海量数据的分库分表，在数据库、中间件的开发等有着丰富的实践经验；</a:t>
            </a:r>
            <a:endParaRPr lang="zh-CN" altLang="en-US" sz="1400" dirty="0">
              <a:latin typeface="+mn-ea"/>
              <a:cs typeface="+mn-ea"/>
              <a:sym typeface="+mn-ea"/>
            </a:endParaRPr>
          </a:p>
          <a:p>
            <a:pPr marL="285750" indent="-285750">
              <a:lnSpc>
                <a:spcPct val="150000"/>
              </a:lnSpc>
              <a:buSzPct val="75000"/>
              <a:buFont typeface="Wingdings" panose="05000000000000000000" charset="0"/>
              <a:buChar char=""/>
            </a:pPr>
            <a:r>
              <a:rPr sz="1400" dirty="0">
                <a:latin typeface="+mn-ea"/>
                <a:cs typeface="+mn-ea"/>
                <a:sym typeface="+mn-ea"/>
              </a:rPr>
              <a:t>热爱开源，乐于分享</a:t>
            </a:r>
            <a:r>
              <a:rPr lang="zh-CN" altLang="en-US" sz="1400" dirty="0">
                <a:latin typeface="+mn-ea"/>
                <a:cs typeface="+mn-ea"/>
                <a:sym typeface="+mn-ea"/>
              </a:rPr>
              <a:t>，目前专注于 </a:t>
            </a:r>
            <a:r>
              <a:rPr lang="en-US" altLang="zh-CN" sz="1400" dirty="0">
                <a:latin typeface="+mn-ea"/>
                <a:cs typeface="+mn-ea"/>
                <a:sym typeface="+mn-ea"/>
              </a:rPr>
              <a:t>Apache ShardingSphere </a:t>
            </a:r>
            <a:r>
              <a:rPr lang="zh-CN" altLang="en-US" sz="1400" dirty="0">
                <a:latin typeface="+mn-ea"/>
                <a:cs typeface="+mn-ea"/>
                <a:sym typeface="+mn-ea"/>
              </a:rPr>
              <a:t>内核模块开发；</a:t>
            </a:r>
            <a:endParaRPr lang="zh-CN" altLang="en-US" sz="1400" dirty="0">
              <a:latin typeface="+mn-ea"/>
              <a:cs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9923" y="915745"/>
            <a:ext cx="10850565" cy="497957"/>
          </a:xfrm>
          <a:prstGeom prst="rect">
            <a:avLst/>
          </a:prstGeom>
          <a:noFill/>
        </p:spPr>
        <p:txBody>
          <a:bodyPr wrap="square" rtlCol="0">
            <a:spAutoFit/>
          </a:bodyPr>
          <a:lstStyle/>
          <a:p>
            <a:pPr>
              <a:lnSpc>
                <a:spcPct val="120000"/>
              </a:lnSpc>
            </a:pPr>
            <a:r>
              <a:rPr lang="en-US" altLang="zh-CN" sz="2400" b="1" dirty="0">
                <a:latin typeface="+mj-ea"/>
                <a:ea typeface="+mj-ea"/>
                <a:cs typeface="+mj-ea"/>
                <a:sym typeface="+mn-ea"/>
              </a:rPr>
              <a:t>PostgreSQL </a:t>
            </a:r>
            <a:r>
              <a:rPr lang="en-US" altLang="zh-CN" sz="2400" b="1" dirty="0" err="1">
                <a:latin typeface="+mj-ea"/>
                <a:ea typeface="+mj-ea"/>
                <a:cs typeface="+mj-ea"/>
                <a:sym typeface="+mn-ea"/>
              </a:rPr>
              <a:t>数据分片</a:t>
            </a:r>
            <a:r>
              <a:rPr lang="zh-CN" altLang="en-US" sz="2400" b="1" dirty="0">
                <a:latin typeface="+mj-ea"/>
                <a:ea typeface="+mj-ea"/>
                <a:cs typeface="+mj-ea"/>
                <a:sym typeface="+mn-ea"/>
              </a:rPr>
              <a:t> </a:t>
            </a:r>
            <a:r>
              <a:rPr lang="en-US" altLang="zh-CN" sz="2400" b="1" dirty="0">
                <a:latin typeface="+mj-ea"/>
                <a:ea typeface="+mj-ea"/>
                <a:cs typeface="+mj-ea"/>
                <a:sym typeface="+mn-ea"/>
              </a:rPr>
              <a:t>&amp;</a:t>
            </a:r>
            <a:r>
              <a:rPr lang="zh-CN" altLang="en-US" sz="2400" b="1" dirty="0">
                <a:latin typeface="+mj-ea"/>
                <a:ea typeface="+mj-ea"/>
                <a:cs typeface="+mj-ea"/>
                <a:sym typeface="+mn-ea"/>
              </a:rPr>
              <a:t> </a:t>
            </a:r>
            <a:r>
              <a:rPr lang="en-US" altLang="zh-CN" sz="2400" b="1" dirty="0" err="1">
                <a:latin typeface="+mj-ea"/>
                <a:ea typeface="+mj-ea"/>
                <a:cs typeface="+mj-ea"/>
                <a:sym typeface="+mn-ea"/>
              </a:rPr>
              <a:t>加密实战</a:t>
            </a:r>
            <a:r>
              <a:rPr lang="en-US" altLang="zh-CN" sz="2400" b="1" dirty="0">
                <a:latin typeface="+mj-ea"/>
                <a:ea typeface="+mj-ea"/>
                <a:cs typeface="+mj-ea"/>
                <a:sym typeface="+mn-ea"/>
              </a:rPr>
              <a:t> - </a:t>
            </a:r>
            <a:r>
              <a:rPr lang="zh-CN" altLang="en-US" sz="2400" b="1" dirty="0">
                <a:latin typeface="+mj-ea"/>
                <a:ea typeface="+mj-ea"/>
                <a:cs typeface="+mj-ea"/>
                <a:sym typeface="+mn-ea"/>
              </a:rPr>
              <a:t>数据加密</a:t>
            </a:r>
            <a:endParaRPr lang="zh-CN" altLang="en-US" sz="2400" b="1" dirty="0">
              <a:latin typeface="+mj-ea"/>
              <a:ea typeface="+mj-ea"/>
              <a:cs typeface="+mj-ea"/>
              <a:sym typeface="+mn-ea"/>
            </a:endParaRPr>
          </a:p>
        </p:txBody>
      </p:sp>
      <p:pic>
        <p:nvPicPr>
          <p:cNvPr id="3" name="图片 2"/>
          <p:cNvPicPr>
            <a:picLocks noChangeAspect="1"/>
          </p:cNvPicPr>
          <p:nvPr/>
        </p:nvPicPr>
        <p:blipFill>
          <a:blip r:embed="rId1"/>
          <a:stretch>
            <a:fillRect/>
          </a:stretch>
        </p:blipFill>
        <p:spPr>
          <a:xfrm>
            <a:off x="669925" y="1642745"/>
            <a:ext cx="5920740" cy="4002405"/>
          </a:xfrm>
          <a:prstGeom prst="rect">
            <a:avLst/>
          </a:prstGeom>
        </p:spPr>
      </p:pic>
      <p:sp>
        <p:nvSpPr>
          <p:cNvPr id="4" name="文本框 3"/>
          <p:cNvSpPr txBox="1"/>
          <p:nvPr/>
        </p:nvSpPr>
        <p:spPr>
          <a:xfrm>
            <a:off x="7560310" y="1642745"/>
            <a:ext cx="3960495" cy="3538220"/>
          </a:xfrm>
          <a:prstGeom prst="rect">
            <a:avLst/>
          </a:prstGeom>
          <a:noFill/>
        </p:spPr>
        <p:txBody>
          <a:bodyPr wrap="square" rtlCol="0">
            <a:spAutoFit/>
          </a:bodyPr>
          <a:lstStyle/>
          <a:p>
            <a:pPr marL="285750" indent="-285750" algn="l">
              <a:buSzPct val="75000"/>
              <a:buFont typeface="Wingdings" panose="05000000000000000000" charset="0"/>
              <a:buChar char=""/>
            </a:pPr>
            <a:r>
              <a:rPr lang="zh-CN" altLang="en-US" sz="1600">
                <a:latin typeface="+mn-ea"/>
                <a:cs typeface="+mn-ea"/>
              </a:rPr>
              <a:t>encryptors 属性用于配置加密算法，Apache ShardingSphere </a:t>
            </a:r>
            <a:r>
              <a:rPr lang="zh-CN" altLang="en-US" sz="1600">
                <a:solidFill>
                  <a:srgbClr val="FF0000"/>
                </a:solidFill>
                <a:latin typeface="+mn-ea"/>
                <a:cs typeface="+mn-ea"/>
              </a:rPr>
              <a:t>内置了 </a:t>
            </a:r>
            <a:r>
              <a:rPr lang="en-US" altLang="zh-CN" sz="1600">
                <a:solidFill>
                  <a:srgbClr val="FF0000"/>
                </a:solidFill>
                <a:latin typeface="+mn-ea"/>
                <a:cs typeface="+mn-ea"/>
              </a:rPr>
              <a:t>AES</a:t>
            </a:r>
            <a:r>
              <a:rPr lang="zh-CN" altLang="en-US" sz="1600">
                <a:solidFill>
                  <a:srgbClr val="FF0000"/>
                </a:solidFill>
                <a:latin typeface="+mn-ea"/>
                <a:cs typeface="+mn-ea"/>
              </a:rPr>
              <a:t>、</a:t>
            </a:r>
            <a:r>
              <a:rPr lang="en-US" altLang="zh-CN" sz="1600">
                <a:solidFill>
                  <a:srgbClr val="FF0000"/>
                </a:solidFill>
                <a:latin typeface="+mn-ea"/>
                <a:cs typeface="+mn-ea"/>
              </a:rPr>
              <a:t>MD5 </a:t>
            </a:r>
            <a:r>
              <a:rPr lang="zh-CN" altLang="en-US" sz="1600">
                <a:solidFill>
                  <a:srgbClr val="FF0000"/>
                </a:solidFill>
                <a:latin typeface="+mn-ea"/>
                <a:cs typeface="+mn-ea"/>
              </a:rPr>
              <a:t>和 </a:t>
            </a:r>
            <a:r>
              <a:rPr lang="en-US" altLang="zh-CN" sz="1600">
                <a:solidFill>
                  <a:srgbClr val="FF0000"/>
                </a:solidFill>
                <a:latin typeface="+mn-ea"/>
                <a:cs typeface="+mn-ea"/>
              </a:rPr>
              <a:t>RC4 </a:t>
            </a:r>
            <a:r>
              <a:rPr lang="zh-CN" altLang="en-US" sz="1600">
                <a:solidFill>
                  <a:srgbClr val="FF0000"/>
                </a:solidFill>
                <a:latin typeface="+mn-ea"/>
                <a:cs typeface="+mn-ea"/>
              </a:rPr>
              <a:t>三种加密算法</a:t>
            </a:r>
            <a:r>
              <a:rPr lang="zh-CN" altLang="en-US" sz="1600">
                <a:latin typeface="+mn-ea"/>
                <a:cs typeface="+mn-ea"/>
              </a:rPr>
              <a:t>，也允许用户实现自定义加密算法；</a:t>
            </a:r>
            <a:endParaRPr lang="zh-CN" altLang="en-US" sz="1600">
              <a:latin typeface="+mn-ea"/>
              <a:cs typeface="+mn-ea"/>
            </a:endParaRPr>
          </a:p>
          <a:p>
            <a:pPr marL="285750" indent="-285750" algn="l">
              <a:buSzPct val="75000"/>
              <a:buFont typeface="Wingdings" panose="05000000000000000000" charset="0"/>
              <a:buChar char=""/>
            </a:pPr>
            <a:endParaRPr lang="zh-CN" altLang="en-US" sz="1600">
              <a:latin typeface="+mn-ea"/>
              <a:cs typeface="+mn-ea"/>
            </a:endParaRPr>
          </a:p>
          <a:p>
            <a:pPr marL="285750" indent="-285750" algn="l">
              <a:buSzPct val="75000"/>
              <a:buFont typeface="Wingdings" panose="05000000000000000000" charset="0"/>
              <a:buChar char=""/>
            </a:pPr>
            <a:r>
              <a:rPr lang="en-US" altLang="zh-CN" sz="1600">
                <a:latin typeface="+mn-ea"/>
                <a:cs typeface="+mn-ea"/>
              </a:rPr>
              <a:t>tables </a:t>
            </a:r>
            <a:r>
              <a:rPr lang="zh-CN" altLang="en-US" sz="1600">
                <a:latin typeface="+mn-ea"/>
                <a:cs typeface="+mn-ea"/>
              </a:rPr>
              <a:t>属性用于配置加密表，</a:t>
            </a:r>
            <a:r>
              <a:rPr lang="en-US" altLang="zh-CN" sz="1600">
                <a:latin typeface="+mn-ea"/>
                <a:cs typeface="+mn-ea"/>
              </a:rPr>
              <a:t>plainColumn </a:t>
            </a:r>
            <a:r>
              <a:rPr lang="zh-CN" altLang="en-US" sz="1600">
                <a:latin typeface="+mn-ea"/>
                <a:cs typeface="+mn-ea"/>
              </a:rPr>
              <a:t>对应明文列，用于切换过程中的明文查询，</a:t>
            </a:r>
            <a:r>
              <a:rPr lang="en-US" altLang="zh-CN" sz="1600">
                <a:latin typeface="+mn-ea"/>
                <a:cs typeface="+mn-ea"/>
              </a:rPr>
              <a:t>cipherColumn </a:t>
            </a:r>
            <a:r>
              <a:rPr lang="zh-CN" altLang="en-US" sz="1600">
                <a:latin typeface="+mn-ea"/>
                <a:cs typeface="+mn-ea"/>
              </a:rPr>
              <a:t>对应密文列；</a:t>
            </a:r>
            <a:endParaRPr lang="zh-CN" altLang="en-US" sz="1600">
              <a:latin typeface="+mn-ea"/>
              <a:cs typeface="+mn-ea"/>
            </a:endParaRPr>
          </a:p>
          <a:p>
            <a:pPr marL="285750" indent="-285750" algn="l">
              <a:buSzPct val="75000"/>
              <a:buFont typeface="Wingdings" panose="05000000000000000000" charset="0"/>
              <a:buChar char=""/>
            </a:pPr>
            <a:endParaRPr lang="zh-CN" altLang="en-US" sz="1600">
              <a:latin typeface="+mn-ea"/>
              <a:cs typeface="+mn-ea"/>
            </a:endParaRPr>
          </a:p>
          <a:p>
            <a:pPr marL="285750" indent="-285750" algn="l">
              <a:buSzPct val="75000"/>
              <a:buFont typeface="Wingdings" panose="05000000000000000000" charset="0"/>
              <a:buChar char=""/>
            </a:pPr>
            <a:r>
              <a:rPr lang="zh-CN" altLang="en-US" sz="1600">
                <a:latin typeface="+mn-ea"/>
                <a:cs typeface="+mn-ea"/>
              </a:rPr>
              <a:t>用户面向逻辑列 </a:t>
            </a:r>
            <a:r>
              <a:rPr lang="en-US" altLang="zh-CN" sz="1600">
                <a:latin typeface="+mn-ea"/>
                <a:cs typeface="+mn-ea"/>
              </a:rPr>
              <a:t>content </a:t>
            </a:r>
            <a:r>
              <a:rPr lang="zh-CN" altLang="en-US" sz="1600">
                <a:latin typeface="+mn-ea"/>
                <a:cs typeface="+mn-ea"/>
                <a:sym typeface="+mn-ea"/>
              </a:rPr>
              <a:t>编写 </a:t>
            </a:r>
            <a:r>
              <a:rPr lang="en-US" altLang="zh-CN" sz="1600">
                <a:latin typeface="+mn-ea"/>
                <a:cs typeface="+mn-ea"/>
                <a:sym typeface="+mn-ea"/>
              </a:rPr>
              <a:t>SQL</a:t>
            </a:r>
            <a:r>
              <a:rPr lang="zh-CN" altLang="en-US" sz="1600">
                <a:latin typeface="+mn-ea"/>
                <a:cs typeface="+mn-ea"/>
                <a:sym typeface="+mn-ea"/>
              </a:rPr>
              <a:t>，Apache ShardingSphere 负责对逻辑列进行改写，并</a:t>
            </a:r>
            <a:r>
              <a:rPr lang="zh-CN" altLang="en-US" sz="1600">
                <a:solidFill>
                  <a:srgbClr val="FF0000"/>
                </a:solidFill>
                <a:latin typeface="+mn-ea"/>
                <a:cs typeface="+mn-ea"/>
                <a:sym typeface="+mn-ea"/>
              </a:rPr>
              <a:t>使用加密算法自动进行加解密处理</a:t>
            </a:r>
            <a:r>
              <a:rPr lang="zh-CN" altLang="en-US" sz="1600">
                <a:latin typeface="+mn-ea"/>
                <a:cs typeface="+mn-ea"/>
                <a:sym typeface="+mn-ea"/>
              </a:rPr>
              <a:t>；</a:t>
            </a:r>
            <a:endParaRPr lang="zh-CN" altLang="en-US" sz="1600">
              <a:latin typeface="+mn-ea"/>
              <a:cs typeface="+mn-ea"/>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9923" y="915745"/>
            <a:ext cx="10850565" cy="497957"/>
          </a:xfrm>
          <a:prstGeom prst="rect">
            <a:avLst/>
          </a:prstGeom>
          <a:noFill/>
        </p:spPr>
        <p:txBody>
          <a:bodyPr wrap="square" rtlCol="0">
            <a:spAutoFit/>
          </a:bodyPr>
          <a:lstStyle/>
          <a:p>
            <a:pPr>
              <a:lnSpc>
                <a:spcPct val="120000"/>
              </a:lnSpc>
            </a:pPr>
            <a:r>
              <a:rPr lang="en-US" altLang="zh-CN" sz="2400" b="1" dirty="0">
                <a:latin typeface="+mj-ea"/>
                <a:ea typeface="+mj-ea"/>
                <a:cs typeface="+mj-ea"/>
                <a:sym typeface="+mn-ea"/>
              </a:rPr>
              <a:t>PostgreSQL </a:t>
            </a:r>
            <a:r>
              <a:rPr lang="en-US" altLang="zh-CN" sz="2400" b="1" dirty="0" err="1">
                <a:latin typeface="+mj-ea"/>
                <a:ea typeface="+mj-ea"/>
                <a:cs typeface="+mj-ea"/>
                <a:sym typeface="+mn-ea"/>
              </a:rPr>
              <a:t>数据分片</a:t>
            </a:r>
            <a:r>
              <a:rPr lang="zh-CN" altLang="en-US" sz="2400" b="1" dirty="0">
                <a:latin typeface="+mj-ea"/>
                <a:ea typeface="+mj-ea"/>
                <a:cs typeface="+mj-ea"/>
                <a:sym typeface="+mn-ea"/>
              </a:rPr>
              <a:t> </a:t>
            </a:r>
            <a:r>
              <a:rPr lang="en-US" altLang="zh-CN" sz="2400" b="1" dirty="0">
                <a:latin typeface="+mj-ea"/>
                <a:ea typeface="+mj-ea"/>
                <a:cs typeface="+mj-ea"/>
                <a:sym typeface="+mn-ea"/>
              </a:rPr>
              <a:t>&amp;</a:t>
            </a:r>
            <a:r>
              <a:rPr lang="zh-CN" altLang="en-US" sz="2400" b="1" dirty="0">
                <a:latin typeface="+mj-ea"/>
                <a:ea typeface="+mj-ea"/>
                <a:cs typeface="+mj-ea"/>
                <a:sym typeface="+mn-ea"/>
              </a:rPr>
              <a:t> </a:t>
            </a:r>
            <a:r>
              <a:rPr lang="en-US" altLang="zh-CN" sz="2400" b="1" dirty="0" err="1">
                <a:latin typeface="+mj-ea"/>
                <a:ea typeface="+mj-ea"/>
                <a:cs typeface="+mj-ea"/>
                <a:sym typeface="+mn-ea"/>
              </a:rPr>
              <a:t>加密实战</a:t>
            </a:r>
            <a:r>
              <a:rPr lang="en-US" altLang="zh-CN" sz="2400" b="1" dirty="0">
                <a:latin typeface="+mj-ea"/>
                <a:ea typeface="+mj-ea"/>
                <a:cs typeface="+mj-ea"/>
                <a:sym typeface="+mn-ea"/>
              </a:rPr>
              <a:t> - </a:t>
            </a:r>
            <a:r>
              <a:rPr lang="zh-CN" altLang="en-US" sz="2400" b="1" dirty="0">
                <a:latin typeface="+mj-ea"/>
                <a:ea typeface="+mj-ea"/>
                <a:cs typeface="+mj-ea"/>
                <a:sym typeface="+mn-ea"/>
              </a:rPr>
              <a:t>功能使用</a:t>
            </a:r>
            <a:endParaRPr lang="zh-CN" altLang="en-US" sz="2400" b="1" dirty="0">
              <a:latin typeface="+mj-ea"/>
              <a:ea typeface="+mj-ea"/>
              <a:cs typeface="+mj-ea"/>
              <a:sym typeface="+mn-ea"/>
            </a:endParaRPr>
          </a:p>
        </p:txBody>
      </p:sp>
      <p:sp>
        <p:nvSpPr>
          <p:cNvPr id="3" name="文本框 2"/>
          <p:cNvSpPr txBox="1"/>
          <p:nvPr/>
        </p:nvSpPr>
        <p:spPr>
          <a:xfrm>
            <a:off x="1537335" y="1755775"/>
            <a:ext cx="9117965" cy="1077218"/>
          </a:xfrm>
          <a:prstGeom prst="rect">
            <a:avLst/>
          </a:prstGeom>
          <a:noFill/>
        </p:spPr>
        <p:txBody>
          <a:bodyPr wrap="square" rtlCol="0" anchor="t">
            <a:spAutoFit/>
          </a:bodyPr>
          <a:lstStyle/>
          <a:p>
            <a:r>
              <a:rPr lang="en-US" altLang="zh-CN" sz="1600" dirty="0">
                <a:latin typeface="+mn-ea"/>
                <a:cs typeface="+mn-ea"/>
              </a:rPr>
              <a:t>DDL</a:t>
            </a:r>
            <a:r>
              <a:rPr lang="zh-CN" altLang="en-US" sz="1600" dirty="0">
                <a:latin typeface="+mn-ea"/>
                <a:cs typeface="+mn-ea"/>
              </a:rPr>
              <a:t> 示例：</a:t>
            </a:r>
            <a:endParaRPr lang="en-US" altLang="zh-CN" sz="1600" dirty="0">
              <a:latin typeface="+mn-ea"/>
              <a:cs typeface="+mn-ea"/>
            </a:endParaRPr>
          </a:p>
          <a:p>
            <a:endParaRPr lang="zh-CN" altLang="en-US" sz="1600" dirty="0">
              <a:latin typeface="+mn-ea"/>
              <a:cs typeface="+mn-ea"/>
            </a:endParaRPr>
          </a:p>
          <a:p>
            <a:r>
              <a:rPr lang="zh-CN" altLang="en-US" sz="1600" dirty="0">
                <a:latin typeface="+mn-ea"/>
                <a:cs typeface="+mn-ea"/>
              </a:rPr>
              <a:t>CREATE TABLE </a:t>
            </a:r>
            <a:r>
              <a:rPr lang="zh-CN" altLang="en-US" sz="1600" dirty="0">
                <a:solidFill>
                  <a:srgbClr val="FF0000"/>
                </a:solidFill>
                <a:latin typeface="+mn-ea"/>
                <a:cs typeface="+mn-ea"/>
              </a:rPr>
              <a:t>t_order</a:t>
            </a:r>
            <a:r>
              <a:rPr lang="zh-CN" altLang="en-US" sz="1600" dirty="0">
                <a:latin typeface="+mn-ea"/>
                <a:cs typeface="+mn-ea"/>
              </a:rPr>
              <a:t>(order_id INT PRIMARY KEY, user_id INT, </a:t>
            </a:r>
            <a:r>
              <a:rPr lang="zh-CN" altLang="en-US" sz="1600" dirty="0">
                <a:solidFill>
                  <a:srgbClr val="FF0000"/>
                </a:solidFill>
                <a:latin typeface="+mn-ea"/>
                <a:cs typeface="+mn-ea"/>
              </a:rPr>
              <a:t>content </a:t>
            </a:r>
            <a:r>
              <a:rPr lang="zh-CN" altLang="en-US" sz="1600" dirty="0">
                <a:latin typeface="+mn-ea"/>
                <a:cs typeface="+mn-ea"/>
              </a:rPr>
              <a:t>VARCHAR(100));</a:t>
            </a:r>
            <a:endParaRPr lang="zh-CN" altLang="en-US" sz="1600" dirty="0">
              <a:latin typeface="+mn-ea"/>
              <a:cs typeface="+mn-ea"/>
            </a:endParaRPr>
          </a:p>
          <a:p>
            <a:r>
              <a:rPr lang="zh-CN" altLang="en-US" sz="1600" dirty="0">
                <a:latin typeface="+mn-ea"/>
                <a:cs typeface="+mn-ea"/>
                <a:sym typeface="+mn-ea"/>
              </a:rPr>
              <a:t>CREATE TABLE t_user(user_id INT PRIMARY KEY, </a:t>
            </a:r>
            <a:r>
              <a:rPr lang="zh-CN" altLang="en-US" sz="1600" dirty="0">
                <a:solidFill>
                  <a:srgbClr val="FF0000"/>
                </a:solidFill>
                <a:latin typeface="+mn-ea"/>
                <a:cs typeface="+mn-ea"/>
                <a:sym typeface="+mn-ea"/>
              </a:rPr>
              <a:t>telephone </a:t>
            </a:r>
            <a:r>
              <a:rPr lang="zh-CN" altLang="en-US" sz="1600" dirty="0">
                <a:latin typeface="+mn-ea"/>
                <a:cs typeface="+mn-ea"/>
                <a:sym typeface="+mn-ea"/>
              </a:rPr>
              <a:t>VARCHAR(100));</a:t>
            </a:r>
            <a:endParaRPr lang="zh-CN" altLang="en-US" sz="1600" dirty="0">
              <a:latin typeface="+mn-ea"/>
              <a:cs typeface="+mn-ea"/>
            </a:endParaRPr>
          </a:p>
        </p:txBody>
      </p:sp>
      <p:pic>
        <p:nvPicPr>
          <p:cNvPr id="5" name="图片 4"/>
          <p:cNvPicPr>
            <a:picLocks noChangeAspect="1"/>
          </p:cNvPicPr>
          <p:nvPr/>
        </p:nvPicPr>
        <p:blipFill>
          <a:blip r:embed="rId1"/>
          <a:stretch>
            <a:fillRect/>
          </a:stretch>
        </p:blipFill>
        <p:spPr>
          <a:xfrm>
            <a:off x="0" y="3096260"/>
            <a:ext cx="12192000" cy="1499870"/>
          </a:xfrm>
          <a:prstGeom prst="rect">
            <a:avLst/>
          </a:prstGeom>
        </p:spPr>
      </p:pic>
      <p:pic>
        <p:nvPicPr>
          <p:cNvPr id="7" name="图片 6"/>
          <p:cNvPicPr>
            <a:picLocks noChangeAspect="1"/>
          </p:cNvPicPr>
          <p:nvPr/>
        </p:nvPicPr>
        <p:blipFill>
          <a:blip r:embed="rId2"/>
          <a:stretch>
            <a:fillRect/>
          </a:stretch>
        </p:blipFill>
        <p:spPr>
          <a:xfrm>
            <a:off x="0" y="4406265"/>
            <a:ext cx="12192000" cy="6813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635" y="5001895"/>
            <a:ext cx="12192000" cy="703580"/>
          </a:xfrm>
          <a:prstGeom prst="rect">
            <a:avLst/>
          </a:prstGeom>
        </p:spPr>
      </p:pic>
      <p:sp>
        <p:nvSpPr>
          <p:cNvPr id="2" name="文本框 1"/>
          <p:cNvSpPr txBox="1"/>
          <p:nvPr/>
        </p:nvSpPr>
        <p:spPr>
          <a:xfrm>
            <a:off x="669923" y="915745"/>
            <a:ext cx="10850565" cy="497957"/>
          </a:xfrm>
          <a:prstGeom prst="rect">
            <a:avLst/>
          </a:prstGeom>
          <a:noFill/>
        </p:spPr>
        <p:txBody>
          <a:bodyPr wrap="square" rtlCol="0">
            <a:spAutoFit/>
          </a:bodyPr>
          <a:lstStyle/>
          <a:p>
            <a:pPr>
              <a:lnSpc>
                <a:spcPct val="120000"/>
              </a:lnSpc>
            </a:pPr>
            <a:r>
              <a:rPr lang="en-US" altLang="zh-CN" sz="2400" b="1" dirty="0">
                <a:latin typeface="+mj-ea"/>
                <a:ea typeface="+mj-ea"/>
                <a:cs typeface="+mj-ea"/>
                <a:sym typeface="+mn-ea"/>
              </a:rPr>
              <a:t>PostgreSQL </a:t>
            </a:r>
            <a:r>
              <a:rPr lang="en-US" altLang="zh-CN" sz="2400" b="1" dirty="0" err="1">
                <a:latin typeface="+mj-ea"/>
                <a:ea typeface="+mj-ea"/>
                <a:cs typeface="+mj-ea"/>
                <a:sym typeface="+mn-ea"/>
              </a:rPr>
              <a:t>数据分片</a:t>
            </a:r>
            <a:r>
              <a:rPr lang="zh-CN" altLang="en-US" sz="2400" b="1" dirty="0">
                <a:latin typeface="+mj-ea"/>
                <a:ea typeface="+mj-ea"/>
                <a:cs typeface="+mj-ea"/>
                <a:sym typeface="+mn-ea"/>
              </a:rPr>
              <a:t> </a:t>
            </a:r>
            <a:r>
              <a:rPr lang="en-US" altLang="zh-CN" sz="2400" b="1" dirty="0">
                <a:latin typeface="+mj-ea"/>
                <a:ea typeface="+mj-ea"/>
                <a:cs typeface="+mj-ea"/>
                <a:sym typeface="+mn-ea"/>
              </a:rPr>
              <a:t>&amp;</a:t>
            </a:r>
            <a:r>
              <a:rPr lang="zh-CN" altLang="en-US" sz="2400" b="1" dirty="0">
                <a:latin typeface="+mj-ea"/>
                <a:ea typeface="+mj-ea"/>
                <a:cs typeface="+mj-ea"/>
                <a:sym typeface="+mn-ea"/>
              </a:rPr>
              <a:t> </a:t>
            </a:r>
            <a:r>
              <a:rPr lang="en-US" altLang="zh-CN" sz="2400" b="1" dirty="0" err="1">
                <a:latin typeface="+mj-ea"/>
                <a:ea typeface="+mj-ea"/>
                <a:cs typeface="+mj-ea"/>
                <a:sym typeface="+mn-ea"/>
              </a:rPr>
              <a:t>加密实战</a:t>
            </a:r>
            <a:r>
              <a:rPr lang="en-US" altLang="zh-CN" sz="2400" b="1" dirty="0">
                <a:latin typeface="+mj-ea"/>
                <a:ea typeface="+mj-ea"/>
                <a:cs typeface="+mj-ea"/>
                <a:sym typeface="+mn-ea"/>
              </a:rPr>
              <a:t> - </a:t>
            </a:r>
            <a:r>
              <a:rPr lang="zh-CN" altLang="en-US" sz="2400" b="1" dirty="0">
                <a:latin typeface="+mj-ea"/>
                <a:ea typeface="+mj-ea"/>
                <a:cs typeface="+mj-ea"/>
                <a:sym typeface="+mn-ea"/>
              </a:rPr>
              <a:t>功能使用</a:t>
            </a:r>
            <a:endParaRPr lang="zh-CN" altLang="en-US" sz="2400" b="1" dirty="0">
              <a:latin typeface="+mj-ea"/>
              <a:ea typeface="+mj-ea"/>
              <a:cs typeface="+mj-ea"/>
              <a:sym typeface="+mn-ea"/>
            </a:endParaRPr>
          </a:p>
        </p:txBody>
      </p:sp>
      <p:pic>
        <p:nvPicPr>
          <p:cNvPr id="5" name="图片 4"/>
          <p:cNvPicPr>
            <a:picLocks noChangeAspect="1"/>
          </p:cNvPicPr>
          <p:nvPr/>
        </p:nvPicPr>
        <p:blipFill>
          <a:blip r:embed="rId2"/>
          <a:stretch>
            <a:fillRect/>
          </a:stretch>
        </p:blipFill>
        <p:spPr>
          <a:xfrm>
            <a:off x="0" y="3155315"/>
            <a:ext cx="12192000" cy="1106170"/>
          </a:xfrm>
          <a:prstGeom prst="rect">
            <a:avLst/>
          </a:prstGeom>
        </p:spPr>
      </p:pic>
      <p:pic>
        <p:nvPicPr>
          <p:cNvPr id="6" name="图片 5"/>
          <p:cNvPicPr>
            <a:picLocks noChangeAspect="1"/>
          </p:cNvPicPr>
          <p:nvPr/>
        </p:nvPicPr>
        <p:blipFill>
          <a:blip r:embed="rId3"/>
          <a:stretch>
            <a:fillRect/>
          </a:stretch>
        </p:blipFill>
        <p:spPr>
          <a:xfrm>
            <a:off x="0" y="4184650"/>
            <a:ext cx="12192000" cy="825500"/>
          </a:xfrm>
          <a:prstGeom prst="rect">
            <a:avLst/>
          </a:prstGeom>
        </p:spPr>
      </p:pic>
      <p:sp>
        <p:nvSpPr>
          <p:cNvPr id="7" name="文本框 6"/>
          <p:cNvSpPr txBox="1"/>
          <p:nvPr/>
        </p:nvSpPr>
        <p:spPr>
          <a:xfrm>
            <a:off x="577372" y="1459955"/>
            <a:ext cx="11035665" cy="1569660"/>
          </a:xfrm>
          <a:prstGeom prst="rect">
            <a:avLst/>
          </a:prstGeom>
          <a:noFill/>
        </p:spPr>
        <p:txBody>
          <a:bodyPr wrap="square" rtlCol="0" anchor="t">
            <a:spAutoFit/>
          </a:bodyPr>
          <a:lstStyle/>
          <a:p>
            <a:r>
              <a:rPr lang="en-US" altLang="zh-CN" sz="1600" dirty="0">
                <a:latin typeface="+mn-ea"/>
                <a:cs typeface="+mn-ea"/>
              </a:rPr>
              <a:t>DML </a:t>
            </a:r>
            <a:r>
              <a:rPr lang="zh-CN" altLang="en-US" sz="1600" dirty="0">
                <a:latin typeface="+mn-ea"/>
                <a:cs typeface="+mn-ea"/>
              </a:rPr>
              <a:t>示例：</a:t>
            </a:r>
            <a:endParaRPr lang="en-US" altLang="zh-CN" sz="1600" dirty="0">
              <a:latin typeface="+mn-ea"/>
              <a:cs typeface="+mn-ea"/>
            </a:endParaRPr>
          </a:p>
          <a:p>
            <a:endParaRPr lang="zh-CN" altLang="en-US" sz="1600" dirty="0">
              <a:latin typeface="+mn-ea"/>
              <a:cs typeface="+mn-ea"/>
            </a:endParaRPr>
          </a:p>
          <a:p>
            <a:r>
              <a:rPr lang="zh-CN" altLang="en-US" sz="1600" dirty="0">
                <a:latin typeface="+mn-ea"/>
                <a:cs typeface="+mn-ea"/>
              </a:rPr>
              <a:t>INSERT INTO </a:t>
            </a:r>
            <a:r>
              <a:rPr lang="zh-CN" altLang="en-US" sz="1600" dirty="0">
                <a:solidFill>
                  <a:srgbClr val="FF0000"/>
                </a:solidFill>
                <a:latin typeface="+mn-ea"/>
                <a:cs typeface="+mn-ea"/>
              </a:rPr>
              <a:t>t_order</a:t>
            </a:r>
            <a:r>
              <a:rPr lang="zh-CN" altLang="en-US" sz="1600" dirty="0">
                <a:latin typeface="+mn-ea"/>
                <a:cs typeface="+mn-ea"/>
              </a:rPr>
              <a:t>(order_id, user_id, </a:t>
            </a:r>
            <a:r>
              <a:rPr lang="zh-CN" altLang="en-US" sz="1600" dirty="0">
                <a:solidFill>
                  <a:srgbClr val="FF0000"/>
                </a:solidFill>
                <a:latin typeface="+mn-ea"/>
                <a:cs typeface="+mn-ea"/>
              </a:rPr>
              <a:t>content</a:t>
            </a:r>
            <a:r>
              <a:rPr lang="zh-CN" altLang="en-US" sz="1600" dirty="0">
                <a:latin typeface="+mn-ea"/>
                <a:cs typeface="+mn-ea"/>
              </a:rPr>
              <a:t>) VALUES(1, 1, </a:t>
            </a:r>
            <a:r>
              <a:rPr lang="zh-CN" altLang="en-US" sz="1600" dirty="0">
                <a:solidFill>
                  <a:srgbClr val="FF0000"/>
                </a:solidFill>
                <a:latin typeface="+mn-ea"/>
                <a:cs typeface="+mn-ea"/>
              </a:rPr>
              <a:t>'TEST11'</a:t>
            </a:r>
            <a:r>
              <a:rPr lang="zh-CN" altLang="en-US" sz="1600" dirty="0">
                <a:latin typeface="+mn-ea"/>
                <a:cs typeface="+mn-ea"/>
              </a:rPr>
              <a:t>), (2, 2, </a:t>
            </a:r>
            <a:r>
              <a:rPr lang="zh-CN" altLang="en-US" sz="1600" dirty="0">
                <a:solidFill>
                  <a:srgbClr val="FF0000"/>
                </a:solidFill>
                <a:latin typeface="+mn-ea"/>
                <a:cs typeface="+mn-ea"/>
              </a:rPr>
              <a:t>'TEST22'</a:t>
            </a:r>
            <a:r>
              <a:rPr lang="zh-CN" altLang="en-US" sz="1600" dirty="0">
                <a:latin typeface="+mn-ea"/>
                <a:cs typeface="+mn-ea"/>
              </a:rPr>
              <a:t>), (3, 3, </a:t>
            </a:r>
            <a:r>
              <a:rPr lang="zh-CN" altLang="en-US" sz="1600" dirty="0">
                <a:solidFill>
                  <a:srgbClr val="FF0000"/>
                </a:solidFill>
                <a:latin typeface="+mn-ea"/>
                <a:cs typeface="+mn-ea"/>
              </a:rPr>
              <a:t>'TEST33'</a:t>
            </a:r>
            <a:r>
              <a:rPr lang="zh-CN" altLang="en-US" sz="1600" dirty="0">
                <a:latin typeface="+mn-ea"/>
                <a:cs typeface="+mn-ea"/>
              </a:rPr>
              <a:t>);</a:t>
            </a:r>
            <a:endParaRPr lang="zh-CN" altLang="en-US" sz="1600" dirty="0">
              <a:latin typeface="+mn-ea"/>
              <a:cs typeface="+mn-ea"/>
            </a:endParaRPr>
          </a:p>
          <a:p>
            <a:r>
              <a:rPr lang="zh-CN" altLang="en-US" sz="1600" dirty="0">
                <a:latin typeface="+mn-ea"/>
                <a:cs typeface="+mn-ea"/>
                <a:sym typeface="+mn-ea"/>
              </a:rPr>
              <a:t>INSERT INTO t_user(user_id, </a:t>
            </a:r>
            <a:r>
              <a:rPr lang="zh-CN" altLang="en-US" sz="1600" dirty="0">
                <a:solidFill>
                  <a:srgbClr val="FF0000"/>
                </a:solidFill>
                <a:latin typeface="+mn-ea"/>
                <a:cs typeface="+mn-ea"/>
                <a:sym typeface="+mn-ea"/>
              </a:rPr>
              <a:t>telephone</a:t>
            </a:r>
            <a:r>
              <a:rPr lang="zh-CN" altLang="en-US" sz="1600" dirty="0">
                <a:latin typeface="+mn-ea"/>
                <a:cs typeface="+mn-ea"/>
                <a:sym typeface="+mn-ea"/>
              </a:rPr>
              <a:t>) VALUES(1, </a:t>
            </a:r>
            <a:r>
              <a:rPr lang="zh-CN" altLang="en-US" sz="1600" dirty="0">
                <a:solidFill>
                  <a:srgbClr val="FF0000"/>
                </a:solidFill>
                <a:latin typeface="+mn-ea"/>
                <a:cs typeface="+mn-ea"/>
                <a:sym typeface="+mn-ea"/>
              </a:rPr>
              <a:t>'11111111111'</a:t>
            </a:r>
            <a:r>
              <a:rPr lang="zh-CN" altLang="en-US" sz="1600" dirty="0">
                <a:latin typeface="+mn-ea"/>
                <a:cs typeface="+mn-ea"/>
                <a:sym typeface="+mn-ea"/>
              </a:rPr>
              <a:t>), (2, </a:t>
            </a:r>
            <a:r>
              <a:rPr lang="zh-CN" altLang="en-US" sz="1600" dirty="0">
                <a:solidFill>
                  <a:srgbClr val="FF0000"/>
                </a:solidFill>
                <a:latin typeface="+mn-ea"/>
                <a:cs typeface="+mn-ea"/>
                <a:sym typeface="+mn-ea"/>
              </a:rPr>
              <a:t>'22222222222'</a:t>
            </a:r>
            <a:r>
              <a:rPr lang="zh-CN" altLang="en-US" sz="1600" dirty="0">
                <a:latin typeface="+mn-ea"/>
                <a:cs typeface="+mn-ea"/>
                <a:sym typeface="+mn-ea"/>
              </a:rPr>
              <a:t>), (3, </a:t>
            </a:r>
            <a:r>
              <a:rPr lang="zh-CN" altLang="en-US" sz="1600" dirty="0">
                <a:solidFill>
                  <a:srgbClr val="FF0000"/>
                </a:solidFill>
                <a:latin typeface="+mn-ea"/>
                <a:cs typeface="+mn-ea"/>
                <a:sym typeface="+mn-ea"/>
              </a:rPr>
              <a:t>'33333333333'</a:t>
            </a:r>
            <a:r>
              <a:rPr lang="zh-CN" altLang="en-US" sz="1600" dirty="0">
                <a:latin typeface="+mn-ea"/>
                <a:cs typeface="+mn-ea"/>
                <a:sym typeface="+mn-ea"/>
              </a:rPr>
              <a:t>);</a:t>
            </a:r>
            <a:endParaRPr lang="zh-CN" altLang="en-US" sz="1600" dirty="0">
              <a:latin typeface="+mn-ea"/>
              <a:cs typeface="+mn-ea"/>
            </a:endParaRPr>
          </a:p>
          <a:p>
            <a:r>
              <a:rPr lang="zh-CN" altLang="en-US" sz="1600" dirty="0">
                <a:latin typeface="+mn-ea"/>
                <a:cs typeface="+mn-ea"/>
                <a:sym typeface="+mn-ea"/>
              </a:rPr>
              <a:t>SELECT * FROM </a:t>
            </a:r>
            <a:r>
              <a:rPr lang="zh-CN" altLang="en-US" sz="1600" dirty="0">
                <a:solidFill>
                  <a:srgbClr val="FF0000"/>
                </a:solidFill>
                <a:latin typeface="+mn-ea"/>
                <a:cs typeface="+mn-ea"/>
                <a:sym typeface="+mn-ea"/>
              </a:rPr>
              <a:t>t_order</a:t>
            </a:r>
            <a:r>
              <a:rPr lang="zh-CN" altLang="en-US" sz="1600" dirty="0">
                <a:latin typeface="+mn-ea"/>
                <a:cs typeface="+mn-ea"/>
                <a:sym typeface="+mn-ea"/>
              </a:rPr>
              <a:t> o INNER JOIN </a:t>
            </a:r>
            <a:r>
              <a:rPr lang="zh-CN" altLang="en-US" sz="1600" dirty="0">
                <a:solidFill>
                  <a:srgbClr val="FF0000"/>
                </a:solidFill>
                <a:latin typeface="+mn-ea"/>
                <a:cs typeface="+mn-ea"/>
                <a:sym typeface="+mn-ea"/>
              </a:rPr>
              <a:t>t_order_item</a:t>
            </a:r>
            <a:r>
              <a:rPr lang="zh-CN" altLang="en-US" sz="1600" dirty="0">
                <a:latin typeface="+mn-ea"/>
                <a:cs typeface="+mn-ea"/>
                <a:sym typeface="+mn-ea"/>
              </a:rPr>
              <a:t> i ON o.order_id = i.order_id WHERE o.user_id = 1 AND o.order_id = 1;</a:t>
            </a:r>
            <a:endParaRPr lang="zh-CN" altLang="en-US" sz="1600" dirty="0">
              <a:latin typeface="+mn-ea"/>
              <a:cs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12370" y="3875884"/>
            <a:ext cx="9317620" cy="534035"/>
          </a:xfrm>
          <a:prstGeom prst="rect">
            <a:avLst/>
          </a:prstGeom>
          <a:noFill/>
        </p:spPr>
        <p:txBody>
          <a:bodyPr wrap="square" rtlCol="0">
            <a:spAutoFit/>
          </a:bodyPr>
          <a:lstStyle/>
          <a:p>
            <a:pPr algn="ctr">
              <a:lnSpc>
                <a:spcPct val="120000"/>
              </a:lnSpc>
            </a:pPr>
            <a:r>
              <a:rPr lang="en-US" altLang="zh-CN" sz="2400" b="1" dirty="0">
                <a:latin typeface="+mj-ea"/>
                <a:ea typeface="+mj-ea"/>
              </a:rPr>
              <a:t>PART 04</a:t>
            </a:r>
            <a:endParaRPr lang="zh-CN" altLang="en-US" sz="2400" b="1" dirty="0">
              <a:latin typeface="+mj-ea"/>
              <a:ea typeface="+mj-ea"/>
            </a:endParaRPr>
          </a:p>
        </p:txBody>
      </p:sp>
      <p:sp>
        <p:nvSpPr>
          <p:cNvPr id="8" name="内容占位符 7"/>
          <p:cNvSpPr txBox="1"/>
          <p:nvPr/>
        </p:nvSpPr>
        <p:spPr>
          <a:xfrm>
            <a:off x="1412370" y="4579528"/>
            <a:ext cx="9317620" cy="1429042"/>
          </a:xfrm>
          <a:prstGeom prst="rect">
            <a:avLst/>
          </a:prstGeom>
        </p:spPr>
        <p:txBody>
          <a:bodyPr vert="horz" lIns="91440" tIns="45720" rIns="91440" bIns="45720" rtlCol="0">
            <a:normAutofit/>
          </a:bodyPr>
          <a:lstStyle>
            <a:lvl1pPr marL="0" indent="0" algn="l" defTabSz="913765" rtl="0" eaLnBrk="1" latinLnBrk="0" hangingPunct="1">
              <a:lnSpc>
                <a:spcPct val="90000"/>
              </a:lnSpc>
              <a:spcBef>
                <a:spcPts val="1000"/>
              </a:spcBef>
              <a:buFont typeface="Arial" panose="020B0604020202090204" pitchFamily="34" charset="0"/>
              <a:buNone/>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lnSpc>
                <a:spcPct val="120000"/>
              </a:lnSpc>
            </a:pPr>
            <a:r>
              <a:rPr lang="en-US" altLang="zh-CN" sz="2400" dirty="0">
                <a:latin typeface="+mj-ea"/>
                <a:ea typeface="+mj-ea"/>
                <a:cs typeface="+mj-ea"/>
              </a:rPr>
              <a:t>PostgreSQL 增量服务生态规划</a:t>
            </a:r>
            <a:endParaRPr lang="en-US" altLang="zh-CN" sz="2400" dirty="0">
              <a:latin typeface="+mj-ea"/>
              <a:ea typeface="+mj-ea"/>
              <a:cs typeface="+mj-ea"/>
            </a:endParaRPr>
          </a:p>
        </p:txBody>
      </p:sp>
      <p:sp>
        <p:nvSpPr>
          <p:cNvPr id="12" name="椭圆 11"/>
          <p:cNvSpPr/>
          <p:nvPr/>
        </p:nvSpPr>
        <p:spPr>
          <a:xfrm>
            <a:off x="5405690" y="1282105"/>
            <a:ext cx="1450935" cy="14509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iconfont-1102-720010"/>
          <p:cNvSpPr/>
          <p:nvPr/>
        </p:nvSpPr>
        <p:spPr>
          <a:xfrm>
            <a:off x="5834758" y="1732238"/>
            <a:ext cx="585732" cy="624882"/>
          </a:xfrm>
          <a:custGeom>
            <a:avLst/>
            <a:gdLst>
              <a:gd name="T0" fmla="*/ 11885 w 11999"/>
              <a:gd name="T1" fmla="*/ 2915 h 12800"/>
              <a:gd name="T2" fmla="*/ 10571 w 11999"/>
              <a:gd name="T3" fmla="*/ 4114 h 12800"/>
              <a:gd name="T4" fmla="*/ 6913 w 11999"/>
              <a:gd name="T5" fmla="*/ 5485 h 12800"/>
              <a:gd name="T6" fmla="*/ 10571 w 11999"/>
              <a:gd name="T7" fmla="*/ 5714 h 12800"/>
              <a:gd name="T8" fmla="*/ 10342 w 11999"/>
              <a:gd name="T9" fmla="*/ 8229 h 12800"/>
              <a:gd name="T10" fmla="*/ 6913 w 11999"/>
              <a:gd name="T11" fmla="*/ 12572 h 12800"/>
              <a:gd name="T12" fmla="*/ 5771 w 11999"/>
              <a:gd name="T13" fmla="*/ 12800 h 12800"/>
              <a:gd name="T14" fmla="*/ 5542 w 11999"/>
              <a:gd name="T15" fmla="*/ 8229 h 12800"/>
              <a:gd name="T16" fmla="*/ 1257 w 11999"/>
              <a:gd name="T17" fmla="*/ 8172 h 12800"/>
              <a:gd name="T18" fmla="*/ 114 w 11999"/>
              <a:gd name="T19" fmla="*/ 6685 h 12800"/>
              <a:gd name="T20" fmla="*/ 1428 w 11999"/>
              <a:gd name="T21" fmla="*/ 5485 h 12800"/>
              <a:gd name="T22" fmla="*/ 5542 w 11999"/>
              <a:gd name="T23" fmla="*/ 4114 h 12800"/>
              <a:gd name="T24" fmla="*/ 1427 w 11999"/>
              <a:gd name="T25" fmla="*/ 3885 h 12800"/>
              <a:gd name="T26" fmla="*/ 1656 w 11999"/>
              <a:gd name="T27" fmla="*/ 1371 h 12800"/>
              <a:gd name="T28" fmla="*/ 5542 w 11999"/>
              <a:gd name="T29" fmla="*/ 229 h 12800"/>
              <a:gd name="T30" fmla="*/ 6685 w 11999"/>
              <a:gd name="T31" fmla="*/ 0 h 12800"/>
              <a:gd name="T32" fmla="*/ 6913 w 11999"/>
              <a:gd name="T33" fmla="*/ 1372 h 12800"/>
              <a:gd name="T34" fmla="*/ 10742 w 11999"/>
              <a:gd name="T35" fmla="*/ 1430 h 12800"/>
              <a:gd name="T36" fmla="*/ 10113 w 11999"/>
              <a:gd name="T37" fmla="*/ 5943 h 12800"/>
              <a:gd name="T38" fmla="*/ 599 w 11999"/>
              <a:gd name="T39" fmla="*/ 6857 h 12800"/>
              <a:gd name="T40" fmla="*/ 10113 w 11999"/>
              <a:gd name="T41" fmla="*/ 7771 h 12800"/>
              <a:gd name="T42" fmla="*/ 11400 w 11999"/>
              <a:gd name="T43" fmla="*/ 2743 h 12800"/>
              <a:gd name="T44" fmla="*/ 1885 w 11999"/>
              <a:gd name="T45" fmla="*/ 1829 h 12800"/>
              <a:gd name="T46" fmla="*/ 10486 w 11999"/>
              <a:gd name="T47" fmla="*/ 3658 h 12800"/>
              <a:gd name="T48" fmla="*/ 5999 w 11999"/>
              <a:gd name="T49" fmla="*/ 1371 h 12800"/>
              <a:gd name="T50" fmla="*/ 6456 w 11999"/>
              <a:gd name="T51" fmla="*/ 457 h 12800"/>
              <a:gd name="T52" fmla="*/ 5999 w 11999"/>
              <a:gd name="T53" fmla="*/ 1371 h 12800"/>
              <a:gd name="T54" fmla="*/ 5999 w 11999"/>
              <a:gd name="T55" fmla="*/ 4114 h 12800"/>
              <a:gd name="T56" fmla="*/ 6456 w 11999"/>
              <a:gd name="T57" fmla="*/ 5485 h 12800"/>
              <a:gd name="T58" fmla="*/ 6456 w 11999"/>
              <a:gd name="T59" fmla="*/ 8229 h 12800"/>
              <a:gd name="T60" fmla="*/ 5999 w 11999"/>
              <a:gd name="T61" fmla="*/ 12343 h 12800"/>
              <a:gd name="T62" fmla="*/ 6456 w 11999"/>
              <a:gd name="T63" fmla="*/ 822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99" h="12800">
                <a:moveTo>
                  <a:pt x="11885" y="2572"/>
                </a:moveTo>
                <a:cubicBezTo>
                  <a:pt x="11999" y="2685"/>
                  <a:pt x="11999" y="2801"/>
                  <a:pt x="11885" y="2915"/>
                </a:cubicBezTo>
                <a:lnTo>
                  <a:pt x="10743" y="4058"/>
                </a:lnTo>
                <a:cubicBezTo>
                  <a:pt x="10666" y="4096"/>
                  <a:pt x="10608" y="4114"/>
                  <a:pt x="10571" y="4114"/>
                </a:cubicBezTo>
                <a:lnTo>
                  <a:pt x="6913" y="4114"/>
                </a:lnTo>
                <a:lnTo>
                  <a:pt x="6913" y="5485"/>
                </a:lnTo>
                <a:lnTo>
                  <a:pt x="10342" y="5485"/>
                </a:lnTo>
                <a:cubicBezTo>
                  <a:pt x="10495" y="5485"/>
                  <a:pt x="10571" y="5562"/>
                  <a:pt x="10571" y="5714"/>
                </a:cubicBezTo>
                <a:lnTo>
                  <a:pt x="10571" y="8000"/>
                </a:lnTo>
                <a:cubicBezTo>
                  <a:pt x="10571" y="8154"/>
                  <a:pt x="10495" y="8229"/>
                  <a:pt x="10342" y="8229"/>
                </a:cubicBezTo>
                <a:lnTo>
                  <a:pt x="6913" y="8229"/>
                </a:lnTo>
                <a:lnTo>
                  <a:pt x="6913" y="12572"/>
                </a:lnTo>
                <a:cubicBezTo>
                  <a:pt x="6913" y="12724"/>
                  <a:pt x="6838" y="12800"/>
                  <a:pt x="6685" y="12800"/>
                </a:cubicBezTo>
                <a:lnTo>
                  <a:pt x="5771" y="12800"/>
                </a:lnTo>
                <a:cubicBezTo>
                  <a:pt x="5619" y="12800"/>
                  <a:pt x="5542" y="12724"/>
                  <a:pt x="5542" y="12571"/>
                </a:cubicBezTo>
                <a:lnTo>
                  <a:pt x="5542" y="8229"/>
                </a:lnTo>
                <a:lnTo>
                  <a:pt x="1428" y="8229"/>
                </a:lnTo>
                <a:cubicBezTo>
                  <a:pt x="1390" y="8229"/>
                  <a:pt x="1334" y="8211"/>
                  <a:pt x="1257" y="8172"/>
                </a:cubicBezTo>
                <a:lnTo>
                  <a:pt x="114" y="7028"/>
                </a:lnTo>
                <a:cubicBezTo>
                  <a:pt x="0" y="6915"/>
                  <a:pt x="0" y="6799"/>
                  <a:pt x="114" y="6685"/>
                </a:cubicBezTo>
                <a:lnTo>
                  <a:pt x="1257" y="5542"/>
                </a:lnTo>
                <a:cubicBezTo>
                  <a:pt x="1334" y="5504"/>
                  <a:pt x="1390" y="5485"/>
                  <a:pt x="1428" y="5485"/>
                </a:cubicBezTo>
                <a:lnTo>
                  <a:pt x="5542" y="5485"/>
                </a:lnTo>
                <a:lnTo>
                  <a:pt x="5542" y="4114"/>
                </a:lnTo>
                <a:lnTo>
                  <a:pt x="1656" y="4114"/>
                </a:lnTo>
                <a:cubicBezTo>
                  <a:pt x="1504" y="4114"/>
                  <a:pt x="1427" y="4038"/>
                  <a:pt x="1427" y="3885"/>
                </a:cubicBezTo>
                <a:lnTo>
                  <a:pt x="1427" y="1600"/>
                </a:lnTo>
                <a:cubicBezTo>
                  <a:pt x="1427" y="1448"/>
                  <a:pt x="1504" y="1371"/>
                  <a:pt x="1656" y="1371"/>
                </a:cubicBezTo>
                <a:lnTo>
                  <a:pt x="5542" y="1371"/>
                </a:lnTo>
                <a:lnTo>
                  <a:pt x="5542" y="229"/>
                </a:lnTo>
                <a:cubicBezTo>
                  <a:pt x="5542" y="77"/>
                  <a:pt x="5619" y="0"/>
                  <a:pt x="5771" y="0"/>
                </a:cubicBezTo>
                <a:lnTo>
                  <a:pt x="6685" y="0"/>
                </a:lnTo>
                <a:cubicBezTo>
                  <a:pt x="6838" y="0"/>
                  <a:pt x="6913" y="77"/>
                  <a:pt x="6913" y="229"/>
                </a:cubicBezTo>
                <a:lnTo>
                  <a:pt x="6913" y="1372"/>
                </a:lnTo>
                <a:lnTo>
                  <a:pt x="10570" y="1372"/>
                </a:lnTo>
                <a:cubicBezTo>
                  <a:pt x="10608" y="1372"/>
                  <a:pt x="10665" y="1391"/>
                  <a:pt x="10742" y="1430"/>
                </a:cubicBezTo>
                <a:lnTo>
                  <a:pt x="11885" y="2572"/>
                </a:lnTo>
                <a:close/>
                <a:moveTo>
                  <a:pt x="10113" y="5943"/>
                </a:moveTo>
                <a:lnTo>
                  <a:pt x="1514" y="5943"/>
                </a:lnTo>
                <a:lnTo>
                  <a:pt x="599" y="6857"/>
                </a:lnTo>
                <a:lnTo>
                  <a:pt x="1513" y="7771"/>
                </a:lnTo>
                <a:lnTo>
                  <a:pt x="10113" y="7771"/>
                </a:lnTo>
                <a:lnTo>
                  <a:pt x="10113" y="5943"/>
                </a:lnTo>
                <a:close/>
                <a:moveTo>
                  <a:pt x="11400" y="2743"/>
                </a:moveTo>
                <a:lnTo>
                  <a:pt x="10486" y="1829"/>
                </a:lnTo>
                <a:lnTo>
                  <a:pt x="1885" y="1829"/>
                </a:lnTo>
                <a:lnTo>
                  <a:pt x="1885" y="3658"/>
                </a:lnTo>
                <a:lnTo>
                  <a:pt x="10486" y="3658"/>
                </a:lnTo>
                <a:lnTo>
                  <a:pt x="11400" y="2743"/>
                </a:lnTo>
                <a:close/>
                <a:moveTo>
                  <a:pt x="5999" y="1371"/>
                </a:moveTo>
                <a:lnTo>
                  <a:pt x="6456" y="1371"/>
                </a:lnTo>
                <a:lnTo>
                  <a:pt x="6456" y="457"/>
                </a:lnTo>
                <a:lnTo>
                  <a:pt x="5999" y="457"/>
                </a:lnTo>
                <a:lnTo>
                  <a:pt x="5999" y="1371"/>
                </a:lnTo>
                <a:close/>
                <a:moveTo>
                  <a:pt x="6456" y="4114"/>
                </a:moveTo>
                <a:lnTo>
                  <a:pt x="5999" y="4114"/>
                </a:lnTo>
                <a:lnTo>
                  <a:pt x="5999" y="5485"/>
                </a:lnTo>
                <a:lnTo>
                  <a:pt x="6456" y="5485"/>
                </a:lnTo>
                <a:lnTo>
                  <a:pt x="6456" y="4114"/>
                </a:lnTo>
                <a:close/>
                <a:moveTo>
                  <a:pt x="6456" y="8229"/>
                </a:moveTo>
                <a:lnTo>
                  <a:pt x="5999" y="8229"/>
                </a:lnTo>
                <a:lnTo>
                  <a:pt x="5999" y="12343"/>
                </a:lnTo>
                <a:lnTo>
                  <a:pt x="6456" y="12343"/>
                </a:lnTo>
                <a:lnTo>
                  <a:pt x="6456" y="8229"/>
                </a:lnTo>
                <a:close/>
              </a:path>
            </a:pathLst>
          </a:custGeom>
          <a:solidFill>
            <a:schemeClr val="dk1"/>
          </a:solidFill>
          <a:ln w="63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534035"/>
          </a:xfrm>
          <a:prstGeom prst="rect">
            <a:avLst/>
          </a:prstGeom>
          <a:noFill/>
        </p:spPr>
        <p:txBody>
          <a:bodyPr wrap="square" rtlCol="0">
            <a:spAutoFit/>
          </a:bodyPr>
          <a:lstStyle/>
          <a:p>
            <a:pPr>
              <a:lnSpc>
                <a:spcPct val="120000"/>
              </a:lnSpc>
            </a:pPr>
            <a:r>
              <a:rPr lang="en-US" altLang="zh-CN" sz="2400" dirty="0">
                <a:latin typeface="+mj-ea"/>
                <a:ea typeface="+mj-ea"/>
                <a:cs typeface="+mj-ea"/>
                <a:sym typeface="+mn-ea"/>
              </a:rPr>
              <a:t>PostgreSQL 增量服务生态规划-</a:t>
            </a:r>
            <a:r>
              <a:rPr lang="zh-CN" altLang="en-US" sz="2400" dirty="0">
                <a:latin typeface="+mj-ea"/>
                <a:ea typeface="+mj-ea"/>
                <a:cs typeface="+mj-ea"/>
                <a:sym typeface="+mn-ea"/>
              </a:rPr>
              <a:t>功能优化</a:t>
            </a:r>
            <a:endParaRPr lang="zh-CN" altLang="en-US" sz="2400" dirty="0">
              <a:latin typeface="+mj-ea"/>
              <a:ea typeface="+mj-ea"/>
              <a:cs typeface="+mj-ea"/>
              <a:sym typeface="+mn-ea"/>
            </a:endParaRPr>
          </a:p>
        </p:txBody>
      </p:sp>
      <p:sp>
        <p:nvSpPr>
          <p:cNvPr id="18" name="内容占位符 7"/>
          <p:cNvSpPr txBox="1"/>
          <p:nvPr/>
        </p:nvSpPr>
        <p:spPr>
          <a:xfrm>
            <a:off x="671195" y="1880235"/>
            <a:ext cx="10850245" cy="1824990"/>
          </a:xfrm>
          <a:prstGeom prst="rect">
            <a:avLst/>
          </a:prstGeom>
        </p:spPr>
        <p:txBody>
          <a:bodyPr vert="horz" lIns="91440" tIns="45720" rIns="91440" bIns="45720" rtlCol="0">
            <a:normAutofit/>
          </a:bodyPr>
          <a:lstStyle>
            <a:lvl1pPr marL="0" indent="0" algn="l" defTabSz="913765" rtl="0" eaLnBrk="1" latinLnBrk="0" hangingPunct="1">
              <a:lnSpc>
                <a:spcPct val="90000"/>
              </a:lnSpc>
              <a:spcBef>
                <a:spcPts val="1000"/>
              </a:spcBef>
              <a:buFont typeface="Arial" panose="020B0604020202090204" pitchFamily="34" charset="0"/>
              <a:buNone/>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lnSpc>
                <a:spcPct val="120000"/>
              </a:lnSpc>
              <a:buSzPct val="75000"/>
              <a:buFont typeface="Wingdings" panose="05000000000000000000" charset="0"/>
              <a:buChar char=""/>
            </a:pPr>
            <a:r>
              <a:rPr lang="zh-CN" altLang="en-US" sz="1600" dirty="0">
                <a:latin typeface="+mn-ea"/>
                <a:cs typeface="+mn-ea"/>
              </a:rPr>
              <a:t>提升 Apache ShardingSphere 对 </a:t>
            </a:r>
            <a:r>
              <a:rPr lang="en-US" altLang="zh-CN" sz="1600" dirty="0">
                <a:latin typeface="+mn-ea"/>
                <a:cs typeface="+mn-ea"/>
                <a:sym typeface="+mn-ea"/>
              </a:rPr>
              <a:t>PostgreSQL SQL </a:t>
            </a:r>
            <a:r>
              <a:rPr lang="zh-CN" altLang="en-US" sz="1600" dirty="0">
                <a:latin typeface="+mn-ea"/>
                <a:cs typeface="+mn-ea"/>
                <a:sym typeface="+mn-ea"/>
              </a:rPr>
              <a:t>解析支持度；</a:t>
            </a:r>
            <a:endParaRPr lang="zh-CN" altLang="en-US" sz="1600" dirty="0">
              <a:latin typeface="+mn-ea"/>
              <a:cs typeface="+mn-ea"/>
              <a:sym typeface="+mn-ea"/>
            </a:endParaRPr>
          </a:p>
          <a:p>
            <a:pPr marL="342900" indent="-342900">
              <a:lnSpc>
                <a:spcPct val="120000"/>
              </a:lnSpc>
              <a:buSzPct val="75000"/>
              <a:buFont typeface="Wingdings" panose="05000000000000000000" charset="0"/>
              <a:buChar char=""/>
            </a:pPr>
            <a:r>
              <a:rPr lang="zh-CN" altLang="en-US" sz="1600" dirty="0">
                <a:latin typeface="+mn-ea"/>
                <a:cs typeface="+mn-ea"/>
                <a:sym typeface="+mn-ea"/>
              </a:rPr>
              <a:t>提升 Apache ShardingSphere</a:t>
            </a:r>
            <a:r>
              <a:rPr lang="en-US" altLang="zh-CN" sz="1600" dirty="0">
                <a:latin typeface="+mn-ea"/>
                <a:cs typeface="+mn-ea"/>
                <a:sym typeface="+mn-ea"/>
              </a:rPr>
              <a:t> Proxy </a:t>
            </a:r>
            <a:r>
              <a:rPr lang="zh-CN" altLang="en-US" sz="1600" dirty="0">
                <a:latin typeface="+mn-ea"/>
                <a:cs typeface="+mn-ea"/>
                <a:sym typeface="+mn-ea"/>
              </a:rPr>
              <a:t>接入端协议层面对 </a:t>
            </a:r>
            <a:r>
              <a:rPr lang="en-US" altLang="zh-CN" sz="1600" dirty="0">
                <a:latin typeface="+mn-ea"/>
                <a:cs typeface="+mn-ea"/>
                <a:sym typeface="+mn-ea"/>
              </a:rPr>
              <a:t>PostgreSQL </a:t>
            </a:r>
            <a:r>
              <a:rPr lang="zh-CN" altLang="en-US" sz="1600" dirty="0">
                <a:latin typeface="+mn-ea"/>
                <a:cs typeface="+mn-ea"/>
                <a:sym typeface="+mn-ea"/>
              </a:rPr>
              <a:t>的支持度；</a:t>
            </a:r>
            <a:endParaRPr lang="zh-CN" altLang="en-US" sz="1600" dirty="0">
              <a:latin typeface="+mn-ea"/>
              <a:cs typeface="+mn-ea"/>
              <a:sym typeface="+mn-ea"/>
            </a:endParaRPr>
          </a:p>
          <a:p>
            <a:pPr marL="342900" indent="-342900">
              <a:lnSpc>
                <a:spcPct val="120000"/>
              </a:lnSpc>
              <a:buSzPct val="75000"/>
              <a:buFont typeface="Wingdings" panose="05000000000000000000" charset="0"/>
              <a:buChar char=""/>
            </a:pPr>
            <a:r>
              <a:rPr lang="zh-CN" altLang="en-US" sz="1600" dirty="0">
                <a:latin typeface="+mn-ea"/>
                <a:cs typeface="+mn-ea"/>
                <a:sym typeface="+mn-ea"/>
              </a:rPr>
              <a:t>优化 Apache ShardingSphere</a:t>
            </a:r>
            <a:r>
              <a:rPr lang="en-US" altLang="zh-CN" sz="1600" dirty="0">
                <a:latin typeface="+mn-ea"/>
                <a:cs typeface="+mn-ea"/>
                <a:sym typeface="+mn-ea"/>
              </a:rPr>
              <a:t> Proxy </a:t>
            </a:r>
            <a:r>
              <a:rPr lang="zh-CN" altLang="en-US" sz="1600" dirty="0">
                <a:latin typeface="+mn-ea"/>
                <a:cs typeface="+mn-ea"/>
                <a:sym typeface="+mn-ea"/>
              </a:rPr>
              <a:t>接入端的性能；</a:t>
            </a:r>
            <a:endParaRPr lang="zh-CN" altLang="en-US" sz="1600" dirty="0">
              <a:latin typeface="+mn-ea"/>
              <a:cs typeface="+mn-ea"/>
              <a:sym typeface="+mn-ea"/>
            </a:endParaRPr>
          </a:p>
          <a:p>
            <a:pPr marL="342900" indent="-342900">
              <a:lnSpc>
                <a:spcPct val="120000"/>
              </a:lnSpc>
              <a:buSzPct val="75000"/>
              <a:buFont typeface="Wingdings" panose="05000000000000000000" charset="0"/>
              <a:buChar char=""/>
            </a:pPr>
            <a:r>
              <a:rPr lang="zh-CN" altLang="en-US" sz="1600" dirty="0">
                <a:latin typeface="+mn-ea"/>
                <a:cs typeface="+mn-ea"/>
                <a:sym typeface="+mn-ea"/>
              </a:rPr>
              <a:t>基于 Apache ShardingSphere 可插拔架构，赋予 PostgreSQL  更多能力，例如：SQL 审计、高可用等；</a:t>
            </a:r>
            <a:endParaRPr lang="zh-CN" altLang="en-US" sz="1600" dirty="0">
              <a:latin typeface="+mn-ea"/>
              <a:cs typeface="+mn-ea"/>
            </a:endParaRPr>
          </a:p>
        </p:txBody>
      </p:sp>
      <p:pic>
        <p:nvPicPr>
          <p:cNvPr id="2" name="图片 1"/>
          <p:cNvPicPr>
            <a:picLocks noChangeAspect="1"/>
          </p:cNvPicPr>
          <p:nvPr/>
        </p:nvPicPr>
        <p:blipFill>
          <a:blip r:embed="rId1"/>
          <a:stretch>
            <a:fillRect/>
          </a:stretch>
        </p:blipFill>
        <p:spPr>
          <a:xfrm>
            <a:off x="6710045" y="4135755"/>
            <a:ext cx="2905125" cy="1333500"/>
          </a:xfrm>
          <a:prstGeom prst="rect">
            <a:avLst/>
          </a:prstGeom>
        </p:spPr>
      </p:pic>
      <p:pic>
        <p:nvPicPr>
          <p:cNvPr id="9" name="图片 8"/>
          <p:cNvPicPr>
            <a:picLocks noChangeAspect="1"/>
          </p:cNvPicPr>
          <p:nvPr/>
        </p:nvPicPr>
        <p:blipFill>
          <a:blip r:embed="rId2"/>
          <a:stretch>
            <a:fillRect/>
          </a:stretch>
        </p:blipFill>
        <p:spPr>
          <a:xfrm>
            <a:off x="1925955" y="4254500"/>
            <a:ext cx="4377690" cy="10960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534035"/>
          </a:xfrm>
          <a:prstGeom prst="rect">
            <a:avLst/>
          </a:prstGeom>
          <a:noFill/>
        </p:spPr>
        <p:txBody>
          <a:bodyPr wrap="square" rtlCol="0">
            <a:spAutoFit/>
          </a:bodyPr>
          <a:lstStyle/>
          <a:p>
            <a:pPr>
              <a:lnSpc>
                <a:spcPct val="120000"/>
              </a:lnSpc>
            </a:pPr>
            <a:r>
              <a:rPr lang="en-US" altLang="zh-CN" sz="2400" dirty="0">
                <a:latin typeface="+mj-ea"/>
                <a:ea typeface="+mj-ea"/>
                <a:cs typeface="+mj-ea"/>
                <a:sym typeface="+mn-ea"/>
              </a:rPr>
              <a:t>PostgreSQL 增量服务生态规划-</a:t>
            </a:r>
            <a:r>
              <a:rPr lang="zh-CN" altLang="en-US" sz="2400" dirty="0">
                <a:latin typeface="+mj-ea"/>
                <a:ea typeface="+mj-ea"/>
                <a:cs typeface="+mj-ea"/>
                <a:sym typeface="+mn-ea"/>
              </a:rPr>
              <a:t>社区建设</a:t>
            </a:r>
            <a:endParaRPr lang="zh-CN" altLang="en-US" sz="2400" dirty="0">
              <a:latin typeface="+mj-ea"/>
              <a:ea typeface="+mj-ea"/>
              <a:cs typeface="+mj-ea"/>
              <a:sym typeface="+mn-ea"/>
            </a:endParaRPr>
          </a:p>
        </p:txBody>
      </p:sp>
      <p:sp>
        <p:nvSpPr>
          <p:cNvPr id="21" name="标题 1"/>
          <p:cNvSpPr txBox="1"/>
          <p:nvPr/>
        </p:nvSpPr>
        <p:spPr bwMode="auto">
          <a:xfrm>
            <a:off x="4070234" y="2276060"/>
            <a:ext cx="8235979" cy="39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895" dirty="0">
                <a:latin typeface="Microsoft YaHei" panose="020B0503020204020204" pitchFamily="34" charset="-122"/>
                <a:ea typeface="Microsoft YaHei" panose="020B0503020204020204" pitchFamily="34" charset="-122"/>
                <a:cs typeface="Microsoft YaHei" panose="020B0503020204020204" pitchFamily="34" charset="-122"/>
              </a:rPr>
              <a:t>https://</a:t>
            </a:r>
            <a:r>
              <a:rPr kumimoji="1" lang="en-US" altLang="zh-CN" sz="1895" dirty="0" err="1">
                <a:latin typeface="Microsoft YaHei" panose="020B0503020204020204" pitchFamily="34" charset="-122"/>
                <a:ea typeface="Microsoft YaHei" panose="020B0503020204020204" pitchFamily="34" charset="-122"/>
                <a:cs typeface="Microsoft YaHei" panose="020B0503020204020204" pitchFamily="34" charset="-122"/>
              </a:rPr>
              <a:t>github.com</a:t>
            </a:r>
            <a:r>
              <a:rPr kumimoji="1" lang="en-US" altLang="zh-CN" sz="1895" dirty="0">
                <a:latin typeface="Microsoft YaHei" panose="020B0503020204020204" pitchFamily="34" charset="-122"/>
                <a:ea typeface="Microsoft YaHei" panose="020B0503020204020204" pitchFamily="34" charset="-122"/>
                <a:cs typeface="Microsoft YaHei" panose="020B0503020204020204" pitchFamily="34" charset="-122"/>
              </a:rPr>
              <a:t>/apache/</a:t>
            </a:r>
            <a:r>
              <a:rPr kumimoji="1" lang="en-US" altLang="zh-CN" sz="1895" dirty="0" err="1">
                <a:latin typeface="Microsoft YaHei" panose="020B0503020204020204" pitchFamily="34" charset="-122"/>
                <a:ea typeface="Microsoft YaHei" panose="020B0503020204020204" pitchFamily="34" charset="-122"/>
                <a:cs typeface="Microsoft YaHei" panose="020B0503020204020204" pitchFamily="34" charset="-122"/>
              </a:rPr>
              <a:t>shardingsphere</a:t>
            </a:r>
            <a:endParaRPr kumimoji="1" lang="zh-CN" altLang="en-US" sz="1895"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2" name="标题 1"/>
          <p:cNvSpPr txBox="1"/>
          <p:nvPr/>
        </p:nvSpPr>
        <p:spPr bwMode="auto">
          <a:xfrm>
            <a:off x="4070234" y="1776203"/>
            <a:ext cx="7259296" cy="39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895" dirty="0">
                <a:latin typeface="Microsoft YaHei" panose="020B0503020204020204" pitchFamily="34" charset="-122"/>
                <a:ea typeface="Microsoft YaHei" panose="020B0503020204020204" pitchFamily="34" charset="-122"/>
                <a:cs typeface="Microsoft YaHei" panose="020B0503020204020204" pitchFamily="34" charset="-122"/>
              </a:rPr>
              <a:t>https://</a:t>
            </a:r>
            <a:r>
              <a:rPr kumimoji="1" lang="en-US" altLang="zh-CN" sz="1895" dirty="0" err="1">
                <a:latin typeface="Microsoft YaHei" panose="020B0503020204020204" pitchFamily="34" charset="-122"/>
                <a:ea typeface="Microsoft YaHei" panose="020B0503020204020204" pitchFamily="34" charset="-122"/>
                <a:cs typeface="Microsoft YaHei" panose="020B0503020204020204" pitchFamily="34" charset="-122"/>
              </a:rPr>
              <a:t>shardingsphere.apache.org</a:t>
            </a:r>
            <a:endParaRPr kumimoji="1" lang="zh-CN" altLang="en-US" sz="1895"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4" name="标题 1"/>
          <p:cNvSpPr txBox="1"/>
          <p:nvPr/>
        </p:nvSpPr>
        <p:spPr bwMode="auto">
          <a:xfrm>
            <a:off x="4070234" y="2701243"/>
            <a:ext cx="8356423" cy="39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895" dirty="0" err="1">
                <a:latin typeface="Microsoft YaHei" panose="020B0503020204020204" pitchFamily="34" charset="-122"/>
                <a:ea typeface="Microsoft YaHei" panose="020B0503020204020204" pitchFamily="34" charset="-122"/>
                <a:cs typeface="Microsoft YaHei" panose="020B0503020204020204" pitchFamily="34" charset="-122"/>
              </a:rPr>
              <a:t>dev-subscribe@shardingsphere.apache.org</a:t>
            </a:r>
            <a:endParaRPr kumimoji="1" lang="zh-CN" altLang="en-US" sz="1895"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4" name="标题 1"/>
          <p:cNvSpPr txBox="1"/>
          <p:nvPr/>
        </p:nvSpPr>
        <p:spPr bwMode="auto">
          <a:xfrm>
            <a:off x="4070234" y="3118438"/>
            <a:ext cx="8356423" cy="39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DengXian" panose="02010600030101010101" charset="-122"/>
              </a:defRPr>
            </a:lvl1pPr>
            <a:lvl2pPr marL="742950" indent="-285750">
              <a:lnSpc>
                <a:spcPct val="90000"/>
              </a:lnSpc>
              <a:spcBef>
                <a:spcPts val="500"/>
              </a:spcBef>
              <a:buFont typeface="Arial" panose="020B0604020202090204" pitchFamily="34" charset="0"/>
              <a:buChar char="•"/>
              <a:defRPr sz="2400">
                <a:solidFill>
                  <a:schemeClr val="tx1"/>
                </a:solidFill>
                <a:latin typeface="DengXian" panose="02010600030101010101"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DengXian" panose="02010600030101010101" charset="-122"/>
              </a:defRPr>
            </a:lvl3pPr>
            <a:lvl4pPr marL="16002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4pPr>
            <a:lvl5pPr marL="2057400" indent="-228600">
              <a:lnSpc>
                <a:spcPct val="90000"/>
              </a:lnSpc>
              <a:spcBef>
                <a:spcPts val="500"/>
              </a:spcBef>
              <a:buFont typeface="Arial" panose="020B0604020202090204" pitchFamily="34" charset="0"/>
              <a:buChar char="•"/>
              <a:defRPr>
                <a:solidFill>
                  <a:schemeClr val="tx1"/>
                </a:solidFill>
                <a:latin typeface="DengXian" panose="02010600030101010101"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DengXian" panose="02010600030101010101" charset="-122"/>
              </a:defRPr>
            </a:lvl9pPr>
          </a:lstStyle>
          <a:p>
            <a:pPr algn="l">
              <a:lnSpc>
                <a:spcPct val="100000"/>
              </a:lnSpc>
              <a:spcBef>
                <a:spcPct val="0"/>
              </a:spcBef>
              <a:buNone/>
            </a:pPr>
            <a:r>
              <a:rPr kumimoji="1" lang="en-US" altLang="zh-CN" sz="1895" dirty="0" err="1">
                <a:latin typeface="Microsoft YaHei" panose="020B0503020204020204" pitchFamily="34" charset="-122"/>
                <a:ea typeface="Microsoft YaHei" panose="020B0503020204020204" pitchFamily="34" charset="-122"/>
                <a:cs typeface="Microsoft YaHei" panose="020B0503020204020204" pitchFamily="34" charset="-122"/>
              </a:rPr>
              <a:t>https://community.sphere-ex.com</a:t>
            </a:r>
            <a:endParaRPr kumimoji="1" lang="en-US" altLang="zh-CN" sz="1895" dirty="0" err="1">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5" name="文本框 4"/>
          <p:cNvSpPr txBox="1"/>
          <p:nvPr/>
        </p:nvSpPr>
        <p:spPr>
          <a:xfrm>
            <a:off x="2839851" y="1794255"/>
            <a:ext cx="1250066" cy="369332"/>
          </a:xfrm>
          <a:prstGeom prst="rect">
            <a:avLst/>
          </a:prstGeom>
          <a:noFill/>
        </p:spPr>
        <p:txBody>
          <a:bodyPr wrap="square" rtlCol="0">
            <a:spAutoFit/>
          </a:bodyPr>
          <a:lstStyle/>
          <a:p>
            <a:r>
              <a:rPr kumimoji="1" lang="zh-CN" altLang="en-US" dirty="0"/>
              <a:t>项目地址：</a:t>
            </a:r>
            <a:endParaRPr kumimoji="1" lang="zh-CN" altLang="en-US" dirty="0"/>
          </a:p>
        </p:txBody>
      </p:sp>
      <p:sp>
        <p:nvSpPr>
          <p:cNvPr id="11" name="文本框 10"/>
          <p:cNvSpPr txBox="1"/>
          <p:nvPr/>
        </p:nvSpPr>
        <p:spPr>
          <a:xfrm>
            <a:off x="2591196" y="2293205"/>
            <a:ext cx="1479038" cy="369332"/>
          </a:xfrm>
          <a:prstGeom prst="rect">
            <a:avLst/>
          </a:prstGeom>
          <a:noFill/>
        </p:spPr>
        <p:txBody>
          <a:bodyPr wrap="square" rtlCol="0">
            <a:spAutoFit/>
          </a:bodyPr>
          <a:lstStyle/>
          <a:p>
            <a:r>
              <a:rPr kumimoji="1" lang="en-US" altLang="zh-CN" dirty="0"/>
              <a:t>GitHub</a:t>
            </a:r>
            <a:r>
              <a:rPr kumimoji="1" lang="zh-CN" altLang="en-US" dirty="0"/>
              <a:t> 地址：</a:t>
            </a:r>
            <a:endParaRPr kumimoji="1" lang="zh-CN" altLang="en-US" dirty="0"/>
          </a:p>
        </p:txBody>
      </p:sp>
      <p:sp>
        <p:nvSpPr>
          <p:cNvPr id="13" name="文本框 12"/>
          <p:cNvSpPr txBox="1"/>
          <p:nvPr/>
        </p:nvSpPr>
        <p:spPr>
          <a:xfrm>
            <a:off x="2242820" y="2713990"/>
            <a:ext cx="1847215" cy="368300"/>
          </a:xfrm>
          <a:prstGeom prst="rect">
            <a:avLst/>
          </a:prstGeom>
          <a:noFill/>
        </p:spPr>
        <p:txBody>
          <a:bodyPr wrap="square" rtlCol="0">
            <a:spAutoFit/>
          </a:bodyPr>
          <a:lstStyle/>
          <a:p>
            <a:r>
              <a:rPr kumimoji="1" lang="zh-CN" altLang="en-US" dirty="0"/>
              <a:t>开发者邮件列表：</a:t>
            </a:r>
            <a:endParaRPr kumimoji="1" lang="zh-CN" altLang="en-US" dirty="0"/>
          </a:p>
        </p:txBody>
      </p:sp>
      <p:sp>
        <p:nvSpPr>
          <p:cNvPr id="15" name="文本框 14"/>
          <p:cNvSpPr txBox="1"/>
          <p:nvPr/>
        </p:nvSpPr>
        <p:spPr>
          <a:xfrm>
            <a:off x="2839851" y="3136905"/>
            <a:ext cx="1479038" cy="369332"/>
          </a:xfrm>
          <a:prstGeom prst="rect">
            <a:avLst/>
          </a:prstGeom>
          <a:noFill/>
        </p:spPr>
        <p:txBody>
          <a:bodyPr wrap="square" rtlCol="0">
            <a:spAutoFit/>
          </a:bodyPr>
          <a:lstStyle/>
          <a:p>
            <a:r>
              <a:rPr kumimoji="1" lang="zh-CN" altLang="en-US" dirty="0"/>
              <a:t>中文社区：</a:t>
            </a:r>
            <a:endParaRPr kumimoji="1" lang="zh-CN" altLang="en-US" dirty="0"/>
          </a:p>
        </p:txBody>
      </p:sp>
      <p:pic>
        <p:nvPicPr>
          <p:cNvPr id="7" name="图片 6" descr="QR 代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36810" y="3741244"/>
            <a:ext cx="1685448" cy="1685448"/>
          </a:xfrm>
          <a:prstGeom prst="rect">
            <a:avLst/>
          </a:prstGeom>
        </p:spPr>
      </p:pic>
      <p:pic>
        <p:nvPicPr>
          <p:cNvPr id="9" name="图片 8" descr="QR 代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93712" y="3741244"/>
            <a:ext cx="1685448" cy="1685448"/>
          </a:xfrm>
          <a:prstGeom prst="rect">
            <a:avLst/>
          </a:prstGeom>
        </p:spPr>
      </p:pic>
      <p:sp>
        <p:nvSpPr>
          <p:cNvPr id="18" name="文本框 17"/>
          <p:cNvSpPr txBox="1"/>
          <p:nvPr/>
        </p:nvSpPr>
        <p:spPr>
          <a:xfrm>
            <a:off x="3902451" y="5426692"/>
            <a:ext cx="1005216" cy="338554"/>
          </a:xfrm>
          <a:prstGeom prst="rect">
            <a:avLst/>
          </a:prstGeom>
          <a:noFill/>
        </p:spPr>
        <p:txBody>
          <a:bodyPr wrap="square" rtlCol="0">
            <a:spAutoFit/>
          </a:bodyPr>
          <a:lstStyle/>
          <a:p>
            <a:r>
              <a:rPr kumimoji="1" lang="zh-CN" altLang="en-US" sz="1600" dirty="0"/>
              <a:t>技术干货</a:t>
            </a:r>
            <a:endParaRPr kumimoji="1" lang="zh-CN" altLang="en-US" sz="1600" dirty="0"/>
          </a:p>
        </p:txBody>
      </p:sp>
      <p:sp>
        <p:nvSpPr>
          <p:cNvPr id="19" name="文本框 18"/>
          <p:cNvSpPr txBox="1"/>
          <p:nvPr/>
        </p:nvSpPr>
        <p:spPr>
          <a:xfrm>
            <a:off x="6933828" y="5429675"/>
            <a:ext cx="1005216" cy="338554"/>
          </a:xfrm>
          <a:prstGeom prst="rect">
            <a:avLst/>
          </a:prstGeom>
          <a:noFill/>
        </p:spPr>
        <p:txBody>
          <a:bodyPr wrap="square" rtlCol="0">
            <a:spAutoFit/>
          </a:bodyPr>
          <a:lstStyle/>
          <a:p>
            <a:r>
              <a:rPr kumimoji="1" lang="zh-CN" altLang="en-US" sz="1600" dirty="0"/>
              <a:t>技术交流</a:t>
            </a:r>
            <a:endParaRPr kumimoji="1" lang="zh-CN" alt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1" name="think-cell Slide" r:id="rId2" imgW="0" imgH="0" progId="TCLayout.ActiveDocument.1">
                  <p:embed/>
                </p:oleObj>
              </mc:Choice>
              <mc:Fallback>
                <p:oleObj name="think-cell Slide" r:id="rId2" imgW="0" imgH="0" progId="TCLayout.ActiveDocument.1">
                  <p:embed/>
                  <p:pic>
                    <p:nvPicPr>
                      <p:cNvPr id="0" name="对象 2"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10" name="文本框 9"/>
          <p:cNvSpPr txBox="1"/>
          <p:nvPr/>
        </p:nvSpPr>
        <p:spPr>
          <a:xfrm>
            <a:off x="2432442" y="2100770"/>
            <a:ext cx="5147511" cy="997902"/>
          </a:xfrm>
          <a:prstGeom prst="rect">
            <a:avLst/>
          </a:prstGeom>
          <a:noFill/>
        </p:spPr>
        <p:txBody>
          <a:bodyPr wrap="square" rtlCol="0">
            <a:spAutoFit/>
          </a:bodyPr>
          <a:lstStyle/>
          <a:p>
            <a:pPr>
              <a:lnSpc>
                <a:spcPct val="120000"/>
              </a:lnSpc>
            </a:pPr>
            <a:r>
              <a:rPr lang="en-US" altLang="zh-CN" sz="5400" b="1" dirty="0">
                <a:latin typeface="+mj-lt"/>
                <a:ea typeface="+mj-ea"/>
              </a:rPr>
              <a:t>THANK YOU</a:t>
            </a:r>
            <a:endParaRPr lang="zh-CN" altLang="en-US" sz="5400" b="1" dirty="0">
              <a:latin typeface="+mj-lt"/>
              <a:ea typeface="+mj-ea"/>
            </a:endParaRPr>
          </a:p>
        </p:txBody>
      </p:sp>
      <p:sp>
        <p:nvSpPr>
          <p:cNvPr id="11" name="内容占位符 7"/>
          <p:cNvSpPr txBox="1"/>
          <p:nvPr/>
        </p:nvSpPr>
        <p:spPr>
          <a:xfrm>
            <a:off x="2432443" y="3106292"/>
            <a:ext cx="5147510" cy="1087248"/>
          </a:xfrm>
          <a:prstGeom prst="rect">
            <a:avLst/>
          </a:prstGeom>
        </p:spPr>
        <p:txBody>
          <a:bodyPr vert="horz" lIns="91440" tIns="45720" rIns="91440" bIns="45720" rtlCol="0">
            <a:normAutofit/>
          </a:bodyPr>
          <a:lstStyle>
            <a:lvl1pPr marL="0" indent="0" algn="l" defTabSz="913765" rtl="0" eaLnBrk="1" latinLnBrk="0" hangingPunct="1">
              <a:lnSpc>
                <a:spcPct val="90000"/>
              </a:lnSpc>
              <a:spcBef>
                <a:spcPts val="1000"/>
              </a:spcBef>
              <a:buFont typeface="Arial" panose="020B0604020202090204" pitchFamily="34" charset="0"/>
              <a:buNone/>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dirty="0">
                <a:solidFill>
                  <a:schemeClr val="tx1">
                    <a:lumMod val="65000"/>
                    <a:lumOff val="35000"/>
                  </a:schemeClr>
                </a:solidFill>
              </a:rPr>
              <a:t>CONTACT INFORMATION</a:t>
            </a:r>
            <a:endParaRPr lang="zh-CN" altLang="en-US" dirty="0">
              <a:solidFill>
                <a:schemeClr val="tx1">
                  <a:lumMod val="65000"/>
                  <a:lumOff val="35000"/>
                </a:schemeClr>
              </a:solidFill>
            </a:endParaRPr>
          </a:p>
        </p:txBody>
      </p:sp>
      <p:pic>
        <p:nvPicPr>
          <p:cNvPr id="4" name="图片 3"/>
          <p:cNvPicPr>
            <a:picLocks noChangeAspect="1"/>
          </p:cNvPicPr>
          <p:nvPr/>
        </p:nvPicPr>
        <p:blipFill>
          <a:blip r:embed="rId5">
            <a:biLevel thresh="75000"/>
          </a:blip>
          <a:stretch>
            <a:fillRect/>
          </a:stretch>
        </p:blipFill>
        <p:spPr>
          <a:xfrm>
            <a:off x="7787640" y="2410397"/>
            <a:ext cx="1569719" cy="15697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626860" y="1457960"/>
            <a:ext cx="5129530" cy="534035"/>
          </a:xfrm>
          <a:prstGeom prst="rect">
            <a:avLst/>
          </a:prstGeom>
          <a:noFill/>
        </p:spPr>
        <p:txBody>
          <a:bodyPr wrap="square" rtlCol="0">
            <a:spAutoFit/>
          </a:bodyPr>
          <a:lstStyle/>
          <a:p>
            <a:pPr>
              <a:lnSpc>
                <a:spcPct val="120000"/>
              </a:lnSpc>
            </a:pPr>
            <a:r>
              <a:rPr sz="2400" b="1" dirty="0">
                <a:latin typeface="+mj-ea"/>
                <a:ea typeface="+mj-ea"/>
                <a:cs typeface="+mj-ea"/>
              </a:rPr>
              <a:t>ShardingSphere </a:t>
            </a:r>
            <a:r>
              <a:rPr lang="zh-CN" sz="2400" b="1" dirty="0">
                <a:latin typeface="+mj-ea"/>
                <a:ea typeface="+mj-ea"/>
                <a:cs typeface="+mj-ea"/>
              </a:rPr>
              <a:t>简介</a:t>
            </a:r>
            <a:endParaRPr lang="zh-CN" sz="2400" b="1" dirty="0">
              <a:latin typeface="+mj-ea"/>
              <a:ea typeface="+mj-ea"/>
              <a:cs typeface="+mj-ea"/>
            </a:endParaRPr>
          </a:p>
        </p:txBody>
      </p:sp>
      <p:sp>
        <p:nvSpPr>
          <p:cNvPr id="3" name="椭圆 2"/>
          <p:cNvSpPr/>
          <p:nvPr/>
        </p:nvSpPr>
        <p:spPr>
          <a:xfrm>
            <a:off x="5739653" y="1364338"/>
            <a:ext cx="719418" cy="719418"/>
          </a:xfrm>
          <a:prstGeom prst="ellipse">
            <a:avLst/>
          </a:prstGeom>
          <a:solidFill>
            <a:srgbClr val="455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iconfont-1102-720010"/>
          <p:cNvSpPr/>
          <p:nvPr/>
        </p:nvSpPr>
        <p:spPr>
          <a:xfrm>
            <a:off x="6000852" y="1562736"/>
            <a:ext cx="212644" cy="321839"/>
          </a:xfrm>
          <a:custGeom>
            <a:avLst/>
            <a:gdLst>
              <a:gd name="T0" fmla="*/ 242 w 3654"/>
              <a:gd name="T1" fmla="*/ 121 h 5538"/>
              <a:gd name="T2" fmla="*/ 242 w 3654"/>
              <a:gd name="T3" fmla="*/ 5417 h 5538"/>
              <a:gd name="T4" fmla="*/ 121 w 3654"/>
              <a:gd name="T5" fmla="*/ 5538 h 5538"/>
              <a:gd name="T6" fmla="*/ 0 w 3654"/>
              <a:gd name="T7" fmla="*/ 5417 h 5538"/>
              <a:gd name="T8" fmla="*/ 0 w 3654"/>
              <a:gd name="T9" fmla="*/ 121 h 5538"/>
              <a:gd name="T10" fmla="*/ 121 w 3654"/>
              <a:gd name="T11" fmla="*/ 0 h 5538"/>
              <a:gd name="T12" fmla="*/ 242 w 3654"/>
              <a:gd name="T13" fmla="*/ 121 h 5538"/>
              <a:gd name="T14" fmla="*/ 659 w 3654"/>
              <a:gd name="T15" fmla="*/ 651 h 5538"/>
              <a:gd name="T16" fmla="*/ 3533 w 3654"/>
              <a:gd name="T17" fmla="*/ 651 h 5538"/>
              <a:gd name="T18" fmla="*/ 3654 w 3654"/>
              <a:gd name="T19" fmla="*/ 530 h 5538"/>
              <a:gd name="T20" fmla="*/ 3533 w 3654"/>
              <a:gd name="T21" fmla="*/ 409 h 5538"/>
              <a:gd name="T22" fmla="*/ 659 w 3654"/>
              <a:gd name="T23" fmla="*/ 409 h 5538"/>
              <a:gd name="T24" fmla="*/ 538 w 3654"/>
              <a:gd name="T25" fmla="*/ 530 h 5538"/>
              <a:gd name="T26" fmla="*/ 659 w 3654"/>
              <a:gd name="T27" fmla="*/ 651 h 5538"/>
              <a:gd name="T28" fmla="*/ 659 w 3654"/>
              <a:gd name="T29" fmla="*/ 1458 h 5538"/>
              <a:gd name="T30" fmla="*/ 3049 w 3654"/>
              <a:gd name="T31" fmla="*/ 1458 h 5538"/>
              <a:gd name="T32" fmla="*/ 3170 w 3654"/>
              <a:gd name="T33" fmla="*/ 1337 h 5538"/>
              <a:gd name="T34" fmla="*/ 3049 w 3654"/>
              <a:gd name="T35" fmla="*/ 1216 h 5538"/>
              <a:gd name="T36" fmla="*/ 659 w 3654"/>
              <a:gd name="T37" fmla="*/ 1216 h 5538"/>
              <a:gd name="T38" fmla="*/ 538 w 3654"/>
              <a:gd name="T39" fmla="*/ 1337 h 5538"/>
              <a:gd name="T40" fmla="*/ 659 w 3654"/>
              <a:gd name="T41" fmla="*/ 1458 h 5538"/>
              <a:gd name="T42" fmla="*/ 3533 w 3654"/>
              <a:gd name="T43" fmla="*/ 2830 h 5538"/>
              <a:gd name="T44" fmla="*/ 659 w 3654"/>
              <a:gd name="T45" fmla="*/ 2830 h 5538"/>
              <a:gd name="T46" fmla="*/ 538 w 3654"/>
              <a:gd name="T47" fmla="*/ 2951 h 5538"/>
              <a:gd name="T48" fmla="*/ 659 w 3654"/>
              <a:gd name="T49" fmla="*/ 3072 h 5538"/>
              <a:gd name="T50" fmla="*/ 3533 w 3654"/>
              <a:gd name="T51" fmla="*/ 3072 h 5538"/>
              <a:gd name="T52" fmla="*/ 3654 w 3654"/>
              <a:gd name="T53" fmla="*/ 2951 h 5538"/>
              <a:gd name="T54" fmla="*/ 3533 w 3654"/>
              <a:gd name="T55" fmla="*/ 2830 h 5538"/>
              <a:gd name="T56" fmla="*/ 3049 w 3654"/>
              <a:gd name="T57" fmla="*/ 3637 h 5538"/>
              <a:gd name="T58" fmla="*/ 659 w 3654"/>
              <a:gd name="T59" fmla="*/ 3637 h 5538"/>
              <a:gd name="T60" fmla="*/ 538 w 3654"/>
              <a:gd name="T61" fmla="*/ 3758 h 5538"/>
              <a:gd name="T62" fmla="*/ 659 w 3654"/>
              <a:gd name="T63" fmla="*/ 3879 h 5538"/>
              <a:gd name="T64" fmla="*/ 3049 w 3654"/>
              <a:gd name="T65" fmla="*/ 3879 h 5538"/>
              <a:gd name="T66" fmla="*/ 3170 w 3654"/>
              <a:gd name="T67" fmla="*/ 3758 h 5538"/>
              <a:gd name="T68" fmla="*/ 3049 w 3654"/>
              <a:gd name="T69" fmla="*/ 3637 h 5538"/>
              <a:gd name="T70" fmla="*/ 3049 w 3654"/>
              <a:gd name="T71" fmla="*/ 4450 h 5538"/>
              <a:gd name="T72" fmla="*/ 659 w 3654"/>
              <a:gd name="T73" fmla="*/ 4450 h 5538"/>
              <a:gd name="T74" fmla="*/ 538 w 3654"/>
              <a:gd name="T75" fmla="*/ 4571 h 5538"/>
              <a:gd name="T76" fmla="*/ 659 w 3654"/>
              <a:gd name="T77" fmla="*/ 4693 h 5538"/>
              <a:gd name="T78" fmla="*/ 3049 w 3654"/>
              <a:gd name="T79" fmla="*/ 4693 h 5538"/>
              <a:gd name="T80" fmla="*/ 3170 w 3654"/>
              <a:gd name="T81" fmla="*/ 4571 h 5538"/>
              <a:gd name="T82" fmla="*/ 3049 w 3654"/>
              <a:gd name="T83" fmla="*/ 4450 h 5538"/>
              <a:gd name="T84" fmla="*/ 659 w 3654"/>
              <a:gd name="T85" fmla="*/ 2265 h 5538"/>
              <a:gd name="T86" fmla="*/ 2786 w 3654"/>
              <a:gd name="T87" fmla="*/ 2265 h 5538"/>
              <a:gd name="T88" fmla="*/ 2908 w 3654"/>
              <a:gd name="T89" fmla="*/ 2144 h 5538"/>
              <a:gd name="T90" fmla="*/ 2786 w 3654"/>
              <a:gd name="T91" fmla="*/ 2023 h 5538"/>
              <a:gd name="T92" fmla="*/ 659 w 3654"/>
              <a:gd name="T93" fmla="*/ 2023 h 5538"/>
              <a:gd name="T94" fmla="*/ 538 w 3654"/>
              <a:gd name="T95" fmla="*/ 2144 h 5538"/>
              <a:gd name="T96" fmla="*/ 659 w 3654"/>
              <a:gd name="T97" fmla="*/ 2265 h 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54" h="5538">
                <a:moveTo>
                  <a:pt x="242" y="121"/>
                </a:moveTo>
                <a:lnTo>
                  <a:pt x="242" y="5417"/>
                </a:lnTo>
                <a:cubicBezTo>
                  <a:pt x="242" y="5484"/>
                  <a:pt x="188" y="5538"/>
                  <a:pt x="121" y="5538"/>
                </a:cubicBezTo>
                <a:cubicBezTo>
                  <a:pt x="54" y="5538"/>
                  <a:pt x="0" y="5484"/>
                  <a:pt x="0" y="5417"/>
                </a:cubicBezTo>
                <a:lnTo>
                  <a:pt x="0" y="121"/>
                </a:lnTo>
                <a:cubicBezTo>
                  <a:pt x="0" y="54"/>
                  <a:pt x="54" y="0"/>
                  <a:pt x="121" y="0"/>
                </a:cubicBezTo>
                <a:cubicBezTo>
                  <a:pt x="188" y="0"/>
                  <a:pt x="242" y="54"/>
                  <a:pt x="242" y="121"/>
                </a:cubicBezTo>
                <a:close/>
                <a:moveTo>
                  <a:pt x="659" y="651"/>
                </a:moveTo>
                <a:lnTo>
                  <a:pt x="3533" y="651"/>
                </a:lnTo>
                <a:cubicBezTo>
                  <a:pt x="3600" y="651"/>
                  <a:pt x="3654" y="596"/>
                  <a:pt x="3654" y="530"/>
                </a:cubicBezTo>
                <a:cubicBezTo>
                  <a:pt x="3654" y="463"/>
                  <a:pt x="3600" y="409"/>
                  <a:pt x="3533" y="409"/>
                </a:cubicBezTo>
                <a:lnTo>
                  <a:pt x="659" y="409"/>
                </a:lnTo>
                <a:cubicBezTo>
                  <a:pt x="592" y="409"/>
                  <a:pt x="538" y="463"/>
                  <a:pt x="538" y="530"/>
                </a:cubicBezTo>
                <a:cubicBezTo>
                  <a:pt x="538" y="596"/>
                  <a:pt x="592" y="651"/>
                  <a:pt x="659" y="651"/>
                </a:cubicBezTo>
                <a:close/>
                <a:moveTo>
                  <a:pt x="659" y="1458"/>
                </a:moveTo>
                <a:lnTo>
                  <a:pt x="3049" y="1458"/>
                </a:lnTo>
                <a:cubicBezTo>
                  <a:pt x="3116" y="1458"/>
                  <a:pt x="3170" y="1403"/>
                  <a:pt x="3170" y="1337"/>
                </a:cubicBezTo>
                <a:cubicBezTo>
                  <a:pt x="3170" y="1270"/>
                  <a:pt x="3116" y="1216"/>
                  <a:pt x="3049" y="1216"/>
                </a:cubicBezTo>
                <a:lnTo>
                  <a:pt x="659" y="1216"/>
                </a:lnTo>
                <a:cubicBezTo>
                  <a:pt x="592" y="1216"/>
                  <a:pt x="538" y="1270"/>
                  <a:pt x="538" y="1337"/>
                </a:cubicBezTo>
                <a:cubicBezTo>
                  <a:pt x="538" y="1403"/>
                  <a:pt x="592" y="1458"/>
                  <a:pt x="659" y="1458"/>
                </a:cubicBezTo>
                <a:close/>
                <a:moveTo>
                  <a:pt x="3533" y="2830"/>
                </a:moveTo>
                <a:lnTo>
                  <a:pt x="659" y="2830"/>
                </a:lnTo>
                <a:cubicBezTo>
                  <a:pt x="592" y="2830"/>
                  <a:pt x="538" y="2884"/>
                  <a:pt x="538" y="2951"/>
                </a:cubicBezTo>
                <a:cubicBezTo>
                  <a:pt x="538" y="3017"/>
                  <a:pt x="592" y="3072"/>
                  <a:pt x="659" y="3072"/>
                </a:cubicBezTo>
                <a:lnTo>
                  <a:pt x="3533" y="3072"/>
                </a:lnTo>
                <a:cubicBezTo>
                  <a:pt x="3600" y="3072"/>
                  <a:pt x="3654" y="3017"/>
                  <a:pt x="3654" y="2951"/>
                </a:cubicBezTo>
                <a:cubicBezTo>
                  <a:pt x="3654" y="2884"/>
                  <a:pt x="3600" y="2830"/>
                  <a:pt x="3533" y="2830"/>
                </a:cubicBezTo>
                <a:close/>
                <a:moveTo>
                  <a:pt x="3049" y="3637"/>
                </a:moveTo>
                <a:lnTo>
                  <a:pt x="659" y="3637"/>
                </a:lnTo>
                <a:cubicBezTo>
                  <a:pt x="592" y="3637"/>
                  <a:pt x="538" y="3691"/>
                  <a:pt x="538" y="3758"/>
                </a:cubicBezTo>
                <a:cubicBezTo>
                  <a:pt x="538" y="3825"/>
                  <a:pt x="592" y="3879"/>
                  <a:pt x="659" y="3879"/>
                </a:cubicBezTo>
                <a:lnTo>
                  <a:pt x="3049" y="3879"/>
                </a:lnTo>
                <a:cubicBezTo>
                  <a:pt x="3116" y="3879"/>
                  <a:pt x="3170" y="3825"/>
                  <a:pt x="3170" y="3758"/>
                </a:cubicBezTo>
                <a:cubicBezTo>
                  <a:pt x="3170" y="3691"/>
                  <a:pt x="3116" y="3637"/>
                  <a:pt x="3049" y="3637"/>
                </a:cubicBezTo>
                <a:close/>
                <a:moveTo>
                  <a:pt x="3049" y="4450"/>
                </a:moveTo>
                <a:lnTo>
                  <a:pt x="659" y="4450"/>
                </a:lnTo>
                <a:cubicBezTo>
                  <a:pt x="592" y="4450"/>
                  <a:pt x="538" y="4505"/>
                  <a:pt x="538" y="4571"/>
                </a:cubicBezTo>
                <a:cubicBezTo>
                  <a:pt x="538" y="4638"/>
                  <a:pt x="592" y="4693"/>
                  <a:pt x="659" y="4693"/>
                </a:cubicBezTo>
                <a:lnTo>
                  <a:pt x="3049" y="4693"/>
                </a:lnTo>
                <a:cubicBezTo>
                  <a:pt x="3116" y="4693"/>
                  <a:pt x="3170" y="4638"/>
                  <a:pt x="3170" y="4571"/>
                </a:cubicBezTo>
                <a:cubicBezTo>
                  <a:pt x="3170" y="4505"/>
                  <a:pt x="3116" y="4450"/>
                  <a:pt x="3049" y="4450"/>
                </a:cubicBezTo>
                <a:close/>
                <a:moveTo>
                  <a:pt x="659" y="2265"/>
                </a:moveTo>
                <a:lnTo>
                  <a:pt x="2786" y="2265"/>
                </a:lnTo>
                <a:cubicBezTo>
                  <a:pt x="2853" y="2265"/>
                  <a:pt x="2908" y="2211"/>
                  <a:pt x="2908" y="2144"/>
                </a:cubicBezTo>
                <a:cubicBezTo>
                  <a:pt x="2908" y="2077"/>
                  <a:pt x="2853" y="2023"/>
                  <a:pt x="2786" y="2023"/>
                </a:cubicBezTo>
                <a:lnTo>
                  <a:pt x="659" y="2023"/>
                </a:lnTo>
                <a:cubicBezTo>
                  <a:pt x="592" y="2023"/>
                  <a:pt x="538" y="2077"/>
                  <a:pt x="538" y="2144"/>
                </a:cubicBezTo>
                <a:cubicBezTo>
                  <a:pt x="538" y="2211"/>
                  <a:pt x="592" y="2265"/>
                  <a:pt x="659" y="2265"/>
                </a:cubicBezTo>
                <a:close/>
              </a:path>
            </a:pathLst>
          </a:custGeom>
          <a:solidFill>
            <a:schemeClr val="bg1"/>
          </a:solidFill>
          <a:ln w="63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文本框 9"/>
          <p:cNvSpPr txBox="1"/>
          <p:nvPr/>
        </p:nvSpPr>
        <p:spPr>
          <a:xfrm>
            <a:off x="6626860" y="2656205"/>
            <a:ext cx="4907915" cy="534035"/>
          </a:xfrm>
          <a:prstGeom prst="rect">
            <a:avLst/>
          </a:prstGeom>
          <a:noFill/>
        </p:spPr>
        <p:txBody>
          <a:bodyPr wrap="square" rtlCol="0">
            <a:spAutoFit/>
          </a:bodyPr>
          <a:lstStyle/>
          <a:p>
            <a:pPr>
              <a:lnSpc>
                <a:spcPct val="120000"/>
              </a:lnSpc>
            </a:pPr>
            <a:r>
              <a:rPr sz="2400" b="1" dirty="0">
                <a:latin typeface="+mj-ea"/>
                <a:ea typeface="+mj-ea"/>
                <a:cs typeface="+mj-ea"/>
                <a:sym typeface="+mn-ea"/>
              </a:rPr>
              <a:t>ShardingSphere 可插拔架构</a:t>
            </a:r>
            <a:r>
              <a:rPr lang="zh-CN" sz="2400" b="1" dirty="0">
                <a:latin typeface="+mj-ea"/>
                <a:ea typeface="+mj-ea"/>
                <a:cs typeface="+mj-ea"/>
                <a:sym typeface="+mn-ea"/>
              </a:rPr>
              <a:t>内核</a:t>
            </a:r>
            <a:endParaRPr lang="zh-CN" sz="2400" b="1" dirty="0">
              <a:latin typeface="+mj-ea"/>
              <a:ea typeface="+mj-ea"/>
              <a:cs typeface="+mj-ea"/>
              <a:sym typeface="+mn-ea"/>
            </a:endParaRPr>
          </a:p>
        </p:txBody>
      </p:sp>
      <p:sp>
        <p:nvSpPr>
          <p:cNvPr id="12" name="椭圆 11"/>
          <p:cNvSpPr/>
          <p:nvPr/>
        </p:nvSpPr>
        <p:spPr>
          <a:xfrm>
            <a:off x="5739653" y="2563198"/>
            <a:ext cx="719418" cy="719418"/>
          </a:xfrm>
          <a:prstGeom prst="ellipse">
            <a:avLst/>
          </a:prstGeom>
          <a:solidFill>
            <a:srgbClr val="402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iconfont-1102-720010"/>
          <p:cNvSpPr/>
          <p:nvPr/>
        </p:nvSpPr>
        <p:spPr>
          <a:xfrm>
            <a:off x="5938635" y="2845286"/>
            <a:ext cx="321839" cy="173458"/>
          </a:xfrm>
          <a:custGeom>
            <a:avLst/>
            <a:gdLst>
              <a:gd name="T0" fmla="*/ 6753 w 6753"/>
              <a:gd name="T1" fmla="*/ 0 h 3645"/>
              <a:gd name="T2" fmla="*/ 6753 w 6753"/>
              <a:gd name="T3" fmla="*/ 2549 h 3645"/>
              <a:gd name="T4" fmla="*/ 6017 w 6753"/>
              <a:gd name="T5" fmla="*/ 2549 h 3645"/>
              <a:gd name="T6" fmla="*/ 6229 w 6753"/>
              <a:gd name="T7" fmla="*/ 2285 h 3645"/>
              <a:gd name="T8" fmla="*/ 6241 w 6753"/>
              <a:gd name="T9" fmla="*/ 2217 h 3645"/>
              <a:gd name="T10" fmla="*/ 6420 w 6753"/>
              <a:gd name="T11" fmla="*/ 2217 h 3645"/>
              <a:gd name="T12" fmla="*/ 6420 w 6753"/>
              <a:gd name="T13" fmla="*/ 333 h 3645"/>
              <a:gd name="T14" fmla="*/ 333 w 6753"/>
              <a:gd name="T15" fmla="*/ 333 h 3645"/>
              <a:gd name="T16" fmla="*/ 333 w 6753"/>
              <a:gd name="T17" fmla="*/ 2217 h 3645"/>
              <a:gd name="T18" fmla="*/ 4022 w 6753"/>
              <a:gd name="T19" fmla="*/ 2217 h 3645"/>
              <a:gd name="T20" fmla="*/ 3934 w 6753"/>
              <a:gd name="T21" fmla="*/ 2549 h 3645"/>
              <a:gd name="T22" fmla="*/ 0 w 6753"/>
              <a:gd name="T23" fmla="*/ 2549 h 3645"/>
              <a:gd name="T24" fmla="*/ 0 w 6753"/>
              <a:gd name="T25" fmla="*/ 0 h 3645"/>
              <a:gd name="T26" fmla="*/ 6753 w 6753"/>
              <a:gd name="T27" fmla="*/ 0 h 3645"/>
              <a:gd name="T28" fmla="*/ 5931 w 6753"/>
              <a:gd name="T29" fmla="*/ 2141 h 3645"/>
              <a:gd name="T30" fmla="*/ 4749 w 6753"/>
              <a:gd name="T31" fmla="*/ 1466 h 3645"/>
              <a:gd name="T32" fmla="*/ 4710 w 6753"/>
              <a:gd name="T33" fmla="*/ 1464 h 3645"/>
              <a:gd name="T34" fmla="*/ 4685 w 6753"/>
              <a:gd name="T35" fmla="*/ 1493 h 3645"/>
              <a:gd name="T36" fmla="*/ 4336 w 6753"/>
              <a:gd name="T37" fmla="*/ 2809 h 3645"/>
              <a:gd name="T38" fmla="*/ 4357 w 6753"/>
              <a:gd name="T39" fmla="*/ 2858 h 3645"/>
              <a:gd name="T40" fmla="*/ 4410 w 6753"/>
              <a:gd name="T41" fmla="*/ 2852 h 3645"/>
              <a:gd name="T42" fmla="*/ 4832 w 6753"/>
              <a:gd name="T43" fmla="*/ 2439 h 3645"/>
              <a:gd name="T44" fmla="*/ 5324 w 6753"/>
              <a:gd name="T45" fmla="*/ 3612 h 3645"/>
              <a:gd name="T46" fmla="*/ 5382 w 6753"/>
              <a:gd name="T47" fmla="*/ 3635 h 3645"/>
              <a:gd name="T48" fmla="*/ 5787 w 6753"/>
              <a:gd name="T49" fmla="*/ 3465 h 3645"/>
              <a:gd name="T50" fmla="*/ 5811 w 6753"/>
              <a:gd name="T51" fmla="*/ 3408 h 3645"/>
              <a:gd name="T52" fmla="*/ 5319 w 6753"/>
              <a:gd name="T53" fmla="*/ 2235 h 3645"/>
              <a:gd name="T54" fmla="*/ 5910 w 6753"/>
              <a:gd name="T55" fmla="*/ 2223 h 3645"/>
              <a:gd name="T56" fmla="*/ 5952 w 6753"/>
              <a:gd name="T57" fmla="*/ 2190 h 3645"/>
              <a:gd name="T58" fmla="*/ 5950 w 6753"/>
              <a:gd name="T59" fmla="*/ 2162 h 3645"/>
              <a:gd name="T60" fmla="*/ 5931 w 6753"/>
              <a:gd name="T61" fmla="*/ 2141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53" h="3645">
                <a:moveTo>
                  <a:pt x="6753" y="0"/>
                </a:moveTo>
                <a:lnTo>
                  <a:pt x="6753" y="2549"/>
                </a:lnTo>
                <a:lnTo>
                  <a:pt x="6017" y="2549"/>
                </a:lnTo>
                <a:cubicBezTo>
                  <a:pt x="6120" y="2496"/>
                  <a:pt x="6200" y="2401"/>
                  <a:pt x="6229" y="2285"/>
                </a:cubicBezTo>
                <a:cubicBezTo>
                  <a:pt x="6235" y="2263"/>
                  <a:pt x="6239" y="2240"/>
                  <a:pt x="6241" y="2217"/>
                </a:cubicBezTo>
                <a:lnTo>
                  <a:pt x="6420" y="2217"/>
                </a:lnTo>
                <a:lnTo>
                  <a:pt x="6420" y="333"/>
                </a:lnTo>
                <a:lnTo>
                  <a:pt x="333" y="333"/>
                </a:lnTo>
                <a:lnTo>
                  <a:pt x="333" y="2217"/>
                </a:lnTo>
                <a:lnTo>
                  <a:pt x="4022" y="2217"/>
                </a:lnTo>
                <a:lnTo>
                  <a:pt x="3934" y="2549"/>
                </a:lnTo>
                <a:lnTo>
                  <a:pt x="0" y="2549"/>
                </a:lnTo>
                <a:lnTo>
                  <a:pt x="0" y="0"/>
                </a:lnTo>
                <a:lnTo>
                  <a:pt x="6753" y="0"/>
                </a:lnTo>
                <a:close/>
                <a:moveTo>
                  <a:pt x="5931" y="2141"/>
                </a:moveTo>
                <a:lnTo>
                  <a:pt x="4749" y="1466"/>
                </a:lnTo>
                <a:cubicBezTo>
                  <a:pt x="4737" y="1459"/>
                  <a:pt x="4723" y="1458"/>
                  <a:pt x="4710" y="1464"/>
                </a:cubicBezTo>
                <a:cubicBezTo>
                  <a:pt x="4697" y="1469"/>
                  <a:pt x="4688" y="1480"/>
                  <a:pt x="4685" y="1493"/>
                </a:cubicBezTo>
                <a:lnTo>
                  <a:pt x="4336" y="2809"/>
                </a:lnTo>
                <a:cubicBezTo>
                  <a:pt x="4331" y="2828"/>
                  <a:pt x="4340" y="2848"/>
                  <a:pt x="4357" y="2858"/>
                </a:cubicBezTo>
                <a:cubicBezTo>
                  <a:pt x="4374" y="2868"/>
                  <a:pt x="4395" y="2865"/>
                  <a:pt x="4410" y="2852"/>
                </a:cubicBezTo>
                <a:lnTo>
                  <a:pt x="4832" y="2439"/>
                </a:lnTo>
                <a:lnTo>
                  <a:pt x="5324" y="3612"/>
                </a:lnTo>
                <a:cubicBezTo>
                  <a:pt x="5333" y="3634"/>
                  <a:pt x="5359" y="3645"/>
                  <a:pt x="5382" y="3635"/>
                </a:cubicBezTo>
                <a:lnTo>
                  <a:pt x="5787" y="3465"/>
                </a:lnTo>
                <a:cubicBezTo>
                  <a:pt x="5810" y="3456"/>
                  <a:pt x="5820" y="3430"/>
                  <a:pt x="5811" y="3408"/>
                </a:cubicBezTo>
                <a:lnTo>
                  <a:pt x="5319" y="2235"/>
                </a:lnTo>
                <a:lnTo>
                  <a:pt x="5910" y="2223"/>
                </a:lnTo>
                <a:cubicBezTo>
                  <a:pt x="5930" y="2222"/>
                  <a:pt x="5947" y="2209"/>
                  <a:pt x="5952" y="2190"/>
                </a:cubicBezTo>
                <a:cubicBezTo>
                  <a:pt x="5954" y="2180"/>
                  <a:pt x="5953" y="2171"/>
                  <a:pt x="5950" y="2162"/>
                </a:cubicBezTo>
                <a:cubicBezTo>
                  <a:pt x="5946" y="2153"/>
                  <a:pt x="5940" y="2145"/>
                  <a:pt x="5931" y="2141"/>
                </a:cubicBezTo>
                <a:close/>
              </a:path>
            </a:pathLst>
          </a:custGeom>
          <a:solidFill>
            <a:schemeClr val="bg1"/>
          </a:solidFill>
          <a:ln w="63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文本框 13"/>
          <p:cNvSpPr txBox="1"/>
          <p:nvPr/>
        </p:nvSpPr>
        <p:spPr>
          <a:xfrm>
            <a:off x="6626860" y="3847465"/>
            <a:ext cx="5242560" cy="497957"/>
          </a:xfrm>
          <a:prstGeom prst="rect">
            <a:avLst/>
          </a:prstGeom>
          <a:noFill/>
        </p:spPr>
        <p:txBody>
          <a:bodyPr wrap="square" rtlCol="0">
            <a:spAutoFit/>
          </a:bodyPr>
          <a:lstStyle/>
          <a:p>
            <a:pPr>
              <a:lnSpc>
                <a:spcPct val="120000"/>
              </a:lnSpc>
            </a:pPr>
            <a:r>
              <a:rPr lang="en-US" altLang="zh-CN" sz="2400" b="1" dirty="0">
                <a:latin typeface="+mj-ea"/>
                <a:ea typeface="+mj-ea"/>
                <a:cs typeface="+mj-ea"/>
              </a:rPr>
              <a:t>PostgreSQL </a:t>
            </a:r>
            <a:r>
              <a:rPr lang="zh-CN" altLang="en-US" sz="2400" b="1" dirty="0">
                <a:latin typeface="+mj-ea"/>
                <a:ea typeface="+mj-ea"/>
                <a:cs typeface="+mj-ea"/>
              </a:rPr>
              <a:t>数据</a:t>
            </a:r>
            <a:r>
              <a:rPr lang="zh-CN" altLang="en-US" sz="2400" b="1" dirty="0">
                <a:latin typeface="+mj-ea"/>
                <a:ea typeface="+mj-ea"/>
                <a:cs typeface="+mj-ea"/>
                <a:sym typeface="+mn-ea"/>
              </a:rPr>
              <a:t>分片 </a:t>
            </a:r>
            <a:r>
              <a:rPr lang="en-US" altLang="zh-CN" sz="2400" b="1" dirty="0">
                <a:latin typeface="+mj-ea"/>
                <a:ea typeface="+mj-ea"/>
                <a:cs typeface="+mj-ea"/>
                <a:sym typeface="+mn-ea"/>
              </a:rPr>
              <a:t>&amp;</a:t>
            </a:r>
            <a:r>
              <a:rPr lang="zh-CN" altLang="en-US" sz="2400" b="1" dirty="0">
                <a:latin typeface="+mj-ea"/>
                <a:ea typeface="+mj-ea"/>
                <a:cs typeface="+mj-ea"/>
                <a:sym typeface="+mn-ea"/>
              </a:rPr>
              <a:t> </a:t>
            </a:r>
            <a:r>
              <a:rPr lang="zh-CN" altLang="en-US" sz="2400" b="1" dirty="0">
                <a:latin typeface="+mj-ea"/>
                <a:ea typeface="+mj-ea"/>
                <a:cs typeface="+mj-ea"/>
              </a:rPr>
              <a:t>加密实战</a:t>
            </a:r>
            <a:endParaRPr lang="zh-CN" altLang="en-US" sz="2400" b="1" dirty="0">
              <a:latin typeface="+mj-ea"/>
              <a:ea typeface="+mj-ea"/>
              <a:cs typeface="+mj-ea"/>
            </a:endParaRPr>
          </a:p>
        </p:txBody>
      </p:sp>
      <p:sp>
        <p:nvSpPr>
          <p:cNvPr id="16" name="椭圆 15"/>
          <p:cNvSpPr/>
          <p:nvPr/>
        </p:nvSpPr>
        <p:spPr>
          <a:xfrm>
            <a:off x="5739653" y="3762058"/>
            <a:ext cx="719418" cy="719418"/>
          </a:xfrm>
          <a:prstGeom prst="ellipse">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iconfont-1102-720010"/>
          <p:cNvSpPr/>
          <p:nvPr/>
        </p:nvSpPr>
        <p:spPr>
          <a:xfrm>
            <a:off x="5938635" y="4000615"/>
            <a:ext cx="321839" cy="262860"/>
          </a:xfrm>
          <a:custGeom>
            <a:avLst/>
            <a:gdLst>
              <a:gd name="connsiteX0" fmla="*/ 303749 w 607639"/>
              <a:gd name="connsiteY0" fmla="*/ 287695 h 496287"/>
              <a:gd name="connsiteX1" fmla="*/ 391073 w 607639"/>
              <a:gd name="connsiteY1" fmla="*/ 375682 h 496287"/>
              <a:gd name="connsiteX2" fmla="*/ 377632 w 607639"/>
              <a:gd name="connsiteY2" fmla="*/ 389014 h 496287"/>
              <a:gd name="connsiteX3" fmla="*/ 313273 w 607639"/>
              <a:gd name="connsiteY3" fmla="*/ 324134 h 496287"/>
              <a:gd name="connsiteX4" fmla="*/ 313273 w 607639"/>
              <a:gd name="connsiteY4" fmla="*/ 496287 h 496287"/>
              <a:gd name="connsiteX5" fmla="*/ 294313 w 607639"/>
              <a:gd name="connsiteY5" fmla="*/ 496287 h 496287"/>
              <a:gd name="connsiteX6" fmla="*/ 294313 w 607639"/>
              <a:gd name="connsiteY6" fmla="*/ 324134 h 496287"/>
              <a:gd name="connsiteX7" fmla="*/ 229954 w 607639"/>
              <a:gd name="connsiteY7" fmla="*/ 389014 h 496287"/>
              <a:gd name="connsiteX8" fmla="*/ 216424 w 607639"/>
              <a:gd name="connsiteY8" fmla="*/ 375682 h 496287"/>
              <a:gd name="connsiteX9" fmla="*/ 100485 w 607639"/>
              <a:gd name="connsiteY9" fmla="*/ 150728 h 496287"/>
              <a:gd name="connsiteX10" fmla="*/ 507154 w 607639"/>
              <a:gd name="connsiteY10" fmla="*/ 150728 h 496287"/>
              <a:gd name="connsiteX11" fmla="*/ 507154 w 607639"/>
              <a:gd name="connsiteY11" fmla="*/ 169640 h 496287"/>
              <a:gd name="connsiteX12" fmla="*/ 100485 w 607639"/>
              <a:gd name="connsiteY12" fmla="*/ 169640 h 496287"/>
              <a:gd name="connsiteX13" fmla="*/ 100485 w 607639"/>
              <a:gd name="connsiteY13" fmla="*/ 73529 h 496287"/>
              <a:gd name="connsiteX14" fmla="*/ 507154 w 607639"/>
              <a:gd name="connsiteY14" fmla="*/ 73529 h 496287"/>
              <a:gd name="connsiteX15" fmla="*/ 507154 w 607639"/>
              <a:gd name="connsiteY15" fmla="*/ 92441 h 496287"/>
              <a:gd name="connsiteX16" fmla="*/ 100485 w 607639"/>
              <a:gd name="connsiteY16" fmla="*/ 92441 h 496287"/>
              <a:gd name="connsiteX17" fmla="*/ 49754 w 607639"/>
              <a:gd name="connsiteY17" fmla="*/ 19018 h 496287"/>
              <a:gd name="connsiteX18" fmla="*/ 18958 w 607639"/>
              <a:gd name="connsiteY18" fmla="*/ 50033 h 496287"/>
              <a:gd name="connsiteX19" fmla="*/ 18958 w 607639"/>
              <a:gd name="connsiteY19" fmla="*/ 196311 h 496287"/>
              <a:gd name="connsiteX20" fmla="*/ 49754 w 607639"/>
              <a:gd name="connsiteY20" fmla="*/ 227415 h 496287"/>
              <a:gd name="connsiteX21" fmla="*/ 557885 w 607639"/>
              <a:gd name="connsiteY21" fmla="*/ 227415 h 496287"/>
              <a:gd name="connsiteX22" fmla="*/ 588592 w 607639"/>
              <a:gd name="connsiteY22" fmla="*/ 196311 h 496287"/>
              <a:gd name="connsiteX23" fmla="*/ 588592 w 607639"/>
              <a:gd name="connsiteY23" fmla="*/ 50033 h 496287"/>
              <a:gd name="connsiteX24" fmla="*/ 557885 w 607639"/>
              <a:gd name="connsiteY24" fmla="*/ 19018 h 496287"/>
              <a:gd name="connsiteX25" fmla="*/ 49754 w 607639"/>
              <a:gd name="connsiteY25" fmla="*/ 0 h 496287"/>
              <a:gd name="connsiteX26" fmla="*/ 557885 w 607639"/>
              <a:gd name="connsiteY26" fmla="*/ 0 h 496287"/>
              <a:gd name="connsiteX27" fmla="*/ 607639 w 607639"/>
              <a:gd name="connsiteY27" fmla="*/ 50033 h 496287"/>
              <a:gd name="connsiteX28" fmla="*/ 607639 w 607639"/>
              <a:gd name="connsiteY28" fmla="*/ 196311 h 496287"/>
              <a:gd name="connsiteX29" fmla="*/ 557885 w 607639"/>
              <a:gd name="connsiteY29" fmla="*/ 246344 h 496287"/>
              <a:gd name="connsiteX30" fmla="*/ 49754 w 607639"/>
              <a:gd name="connsiteY30" fmla="*/ 246344 h 496287"/>
              <a:gd name="connsiteX31" fmla="*/ 0 w 607639"/>
              <a:gd name="connsiteY31" fmla="*/ 196311 h 496287"/>
              <a:gd name="connsiteX32" fmla="*/ 0 w 607639"/>
              <a:gd name="connsiteY32" fmla="*/ 50033 h 496287"/>
              <a:gd name="connsiteX33" fmla="*/ 49754 w 607639"/>
              <a:gd name="connsiteY33" fmla="*/ 0 h 49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7639" h="496287">
                <a:moveTo>
                  <a:pt x="303749" y="287695"/>
                </a:moveTo>
                <a:lnTo>
                  <a:pt x="391073" y="375682"/>
                </a:lnTo>
                <a:lnTo>
                  <a:pt x="377632" y="389014"/>
                </a:lnTo>
                <a:lnTo>
                  <a:pt x="313273" y="324134"/>
                </a:lnTo>
                <a:lnTo>
                  <a:pt x="313273" y="496287"/>
                </a:lnTo>
                <a:lnTo>
                  <a:pt x="294313" y="496287"/>
                </a:lnTo>
                <a:lnTo>
                  <a:pt x="294313" y="324134"/>
                </a:lnTo>
                <a:lnTo>
                  <a:pt x="229954" y="389014"/>
                </a:lnTo>
                <a:lnTo>
                  <a:pt x="216424" y="375682"/>
                </a:lnTo>
                <a:close/>
                <a:moveTo>
                  <a:pt x="100485" y="150728"/>
                </a:moveTo>
                <a:lnTo>
                  <a:pt x="507154" y="150728"/>
                </a:lnTo>
                <a:lnTo>
                  <a:pt x="507154" y="169640"/>
                </a:lnTo>
                <a:lnTo>
                  <a:pt x="100485" y="169640"/>
                </a:lnTo>
                <a:close/>
                <a:moveTo>
                  <a:pt x="100485" y="73529"/>
                </a:moveTo>
                <a:lnTo>
                  <a:pt x="507154" y="73529"/>
                </a:lnTo>
                <a:lnTo>
                  <a:pt x="507154" y="92441"/>
                </a:lnTo>
                <a:lnTo>
                  <a:pt x="100485" y="92441"/>
                </a:lnTo>
                <a:close/>
                <a:moveTo>
                  <a:pt x="49754" y="19018"/>
                </a:moveTo>
                <a:cubicBezTo>
                  <a:pt x="32843" y="19018"/>
                  <a:pt x="18958" y="32970"/>
                  <a:pt x="18958" y="50033"/>
                </a:cubicBezTo>
                <a:lnTo>
                  <a:pt x="18958" y="196311"/>
                </a:lnTo>
                <a:cubicBezTo>
                  <a:pt x="18958" y="213463"/>
                  <a:pt x="32843" y="227415"/>
                  <a:pt x="49754" y="227415"/>
                </a:cubicBezTo>
                <a:lnTo>
                  <a:pt x="557885" y="227415"/>
                </a:lnTo>
                <a:cubicBezTo>
                  <a:pt x="574796" y="227415"/>
                  <a:pt x="588592" y="213463"/>
                  <a:pt x="588592" y="196311"/>
                </a:cubicBezTo>
                <a:lnTo>
                  <a:pt x="588592" y="50033"/>
                </a:lnTo>
                <a:cubicBezTo>
                  <a:pt x="588592" y="32881"/>
                  <a:pt x="574796" y="19018"/>
                  <a:pt x="557885" y="19018"/>
                </a:cubicBezTo>
                <a:close/>
                <a:moveTo>
                  <a:pt x="49754" y="0"/>
                </a:moveTo>
                <a:lnTo>
                  <a:pt x="557885" y="0"/>
                </a:lnTo>
                <a:cubicBezTo>
                  <a:pt x="585299" y="0"/>
                  <a:pt x="607639" y="22484"/>
                  <a:pt x="607639" y="50033"/>
                </a:cubicBezTo>
                <a:lnTo>
                  <a:pt x="607639" y="196311"/>
                </a:lnTo>
                <a:cubicBezTo>
                  <a:pt x="607639" y="223949"/>
                  <a:pt x="585299" y="246344"/>
                  <a:pt x="557885" y="246344"/>
                </a:cubicBezTo>
                <a:lnTo>
                  <a:pt x="49754" y="246344"/>
                </a:lnTo>
                <a:cubicBezTo>
                  <a:pt x="22340" y="246344"/>
                  <a:pt x="0" y="223949"/>
                  <a:pt x="0" y="196311"/>
                </a:cubicBezTo>
                <a:lnTo>
                  <a:pt x="0" y="50033"/>
                </a:lnTo>
                <a:cubicBezTo>
                  <a:pt x="0" y="22484"/>
                  <a:pt x="22340" y="0"/>
                  <a:pt x="49754" y="0"/>
                </a:cubicBezTo>
                <a:close/>
              </a:path>
            </a:pathLst>
          </a:custGeom>
          <a:solidFill>
            <a:schemeClr val="bg1"/>
          </a:solidFill>
          <a:ln w="63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文本框 17"/>
          <p:cNvSpPr txBox="1"/>
          <p:nvPr/>
        </p:nvSpPr>
        <p:spPr>
          <a:xfrm>
            <a:off x="6627159" y="5068124"/>
            <a:ext cx="4693392" cy="534035"/>
          </a:xfrm>
          <a:prstGeom prst="rect">
            <a:avLst/>
          </a:prstGeom>
          <a:noFill/>
        </p:spPr>
        <p:txBody>
          <a:bodyPr wrap="square" rtlCol="0">
            <a:spAutoFit/>
          </a:bodyPr>
          <a:lstStyle/>
          <a:p>
            <a:pPr>
              <a:lnSpc>
                <a:spcPct val="120000"/>
              </a:lnSpc>
            </a:pPr>
            <a:r>
              <a:rPr lang="en-US" altLang="zh-CN" sz="2400" b="1" dirty="0">
                <a:latin typeface="+mj-ea"/>
                <a:ea typeface="+mj-ea"/>
                <a:cs typeface="+mj-ea"/>
              </a:rPr>
              <a:t>PostgreSQL 增量服务生态规划</a:t>
            </a:r>
            <a:endParaRPr lang="en-US" altLang="zh-CN" sz="2400" b="1" dirty="0">
              <a:latin typeface="+mj-ea"/>
              <a:ea typeface="+mj-ea"/>
              <a:cs typeface="+mj-ea"/>
            </a:endParaRPr>
          </a:p>
        </p:txBody>
      </p:sp>
      <p:sp>
        <p:nvSpPr>
          <p:cNvPr id="20" name="椭圆 19"/>
          <p:cNvSpPr/>
          <p:nvPr/>
        </p:nvSpPr>
        <p:spPr>
          <a:xfrm>
            <a:off x="5739653" y="4960917"/>
            <a:ext cx="719418" cy="719418"/>
          </a:xfrm>
          <a:prstGeom prst="ellipse">
            <a:avLst/>
          </a:prstGeom>
          <a:solidFill>
            <a:srgbClr val="FF8E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iconfont-1102-720010"/>
          <p:cNvSpPr/>
          <p:nvPr/>
        </p:nvSpPr>
        <p:spPr>
          <a:xfrm>
            <a:off x="5938635" y="5230130"/>
            <a:ext cx="321839" cy="210689"/>
          </a:xfrm>
          <a:custGeom>
            <a:avLst/>
            <a:gdLst>
              <a:gd name="connsiteX0" fmla="*/ 303149 w 606439"/>
              <a:gd name="connsiteY0" fmla="*/ 338079 h 397001"/>
              <a:gd name="connsiteX1" fmla="*/ 606439 w 606439"/>
              <a:gd name="connsiteY1" fmla="*/ 338079 h 397001"/>
              <a:gd name="connsiteX2" fmla="*/ 606439 w 606439"/>
              <a:gd name="connsiteY2" fmla="*/ 357273 h 397001"/>
              <a:gd name="connsiteX3" fmla="*/ 303149 w 606439"/>
              <a:gd name="connsiteY3" fmla="*/ 357273 h 397001"/>
              <a:gd name="connsiteX4" fmla="*/ 303220 w 606439"/>
              <a:gd name="connsiteY4" fmla="*/ 263068 h 397001"/>
              <a:gd name="connsiteX5" fmla="*/ 530582 w 606439"/>
              <a:gd name="connsiteY5" fmla="*/ 263068 h 397001"/>
              <a:gd name="connsiteX6" fmla="*/ 530582 w 606439"/>
              <a:gd name="connsiteY6" fmla="*/ 282262 h 397001"/>
              <a:gd name="connsiteX7" fmla="*/ 303220 w 606439"/>
              <a:gd name="connsiteY7" fmla="*/ 282262 h 397001"/>
              <a:gd name="connsiteX8" fmla="*/ 19224 w 606439"/>
              <a:gd name="connsiteY8" fmla="*/ 242616 h 397001"/>
              <a:gd name="connsiteX9" fmla="*/ 19224 w 606439"/>
              <a:gd name="connsiteY9" fmla="*/ 377815 h 397001"/>
              <a:gd name="connsiteX10" fmla="*/ 182856 w 606439"/>
              <a:gd name="connsiteY10" fmla="*/ 377815 h 397001"/>
              <a:gd name="connsiteX11" fmla="*/ 182856 w 606439"/>
              <a:gd name="connsiteY11" fmla="*/ 242616 h 397001"/>
              <a:gd name="connsiteX12" fmla="*/ 0 w 606439"/>
              <a:gd name="connsiteY12" fmla="*/ 223340 h 397001"/>
              <a:gd name="connsiteX13" fmla="*/ 202170 w 606439"/>
              <a:gd name="connsiteY13" fmla="*/ 223340 h 397001"/>
              <a:gd name="connsiteX14" fmla="*/ 202170 w 606439"/>
              <a:gd name="connsiteY14" fmla="*/ 397001 h 397001"/>
              <a:gd name="connsiteX15" fmla="*/ 0 w 606439"/>
              <a:gd name="connsiteY15" fmla="*/ 397001 h 397001"/>
              <a:gd name="connsiteX16" fmla="*/ 303149 w 606439"/>
              <a:gd name="connsiteY16" fmla="*/ 114810 h 397001"/>
              <a:gd name="connsiteX17" fmla="*/ 606439 w 606439"/>
              <a:gd name="connsiteY17" fmla="*/ 114810 h 397001"/>
              <a:gd name="connsiteX18" fmla="*/ 606439 w 606439"/>
              <a:gd name="connsiteY18" fmla="*/ 134004 h 397001"/>
              <a:gd name="connsiteX19" fmla="*/ 303149 w 606439"/>
              <a:gd name="connsiteY19" fmla="*/ 134004 h 397001"/>
              <a:gd name="connsiteX20" fmla="*/ 303220 w 606439"/>
              <a:gd name="connsiteY20" fmla="*/ 39728 h 397001"/>
              <a:gd name="connsiteX21" fmla="*/ 530582 w 606439"/>
              <a:gd name="connsiteY21" fmla="*/ 39728 h 397001"/>
              <a:gd name="connsiteX22" fmla="*/ 530582 w 606439"/>
              <a:gd name="connsiteY22" fmla="*/ 58922 h 397001"/>
              <a:gd name="connsiteX23" fmla="*/ 303220 w 606439"/>
              <a:gd name="connsiteY23" fmla="*/ 58922 h 397001"/>
              <a:gd name="connsiteX24" fmla="*/ 19224 w 606439"/>
              <a:gd name="connsiteY24" fmla="*/ 19193 h 397001"/>
              <a:gd name="connsiteX25" fmla="*/ 19224 w 606439"/>
              <a:gd name="connsiteY25" fmla="*/ 154448 h 397001"/>
              <a:gd name="connsiteX26" fmla="*/ 182856 w 606439"/>
              <a:gd name="connsiteY26" fmla="*/ 154448 h 397001"/>
              <a:gd name="connsiteX27" fmla="*/ 182856 w 606439"/>
              <a:gd name="connsiteY27" fmla="*/ 19193 h 397001"/>
              <a:gd name="connsiteX28" fmla="*/ 0 w 606439"/>
              <a:gd name="connsiteY28" fmla="*/ 0 h 397001"/>
              <a:gd name="connsiteX29" fmla="*/ 202170 w 606439"/>
              <a:gd name="connsiteY29" fmla="*/ 0 h 397001"/>
              <a:gd name="connsiteX30" fmla="*/ 202170 w 606439"/>
              <a:gd name="connsiteY30" fmla="*/ 173732 h 397001"/>
              <a:gd name="connsiteX31" fmla="*/ 0 w 606439"/>
              <a:gd name="connsiteY31" fmla="*/ 173732 h 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6439" h="397001">
                <a:moveTo>
                  <a:pt x="303149" y="338079"/>
                </a:moveTo>
                <a:lnTo>
                  <a:pt x="606439" y="338079"/>
                </a:lnTo>
                <a:lnTo>
                  <a:pt x="606439" y="357273"/>
                </a:lnTo>
                <a:lnTo>
                  <a:pt x="303149" y="357273"/>
                </a:lnTo>
                <a:close/>
                <a:moveTo>
                  <a:pt x="303220" y="263068"/>
                </a:moveTo>
                <a:lnTo>
                  <a:pt x="530582" y="263068"/>
                </a:lnTo>
                <a:lnTo>
                  <a:pt x="530582" y="282262"/>
                </a:lnTo>
                <a:lnTo>
                  <a:pt x="303220" y="282262"/>
                </a:lnTo>
                <a:close/>
                <a:moveTo>
                  <a:pt x="19224" y="242616"/>
                </a:moveTo>
                <a:lnTo>
                  <a:pt x="19224" y="377815"/>
                </a:lnTo>
                <a:lnTo>
                  <a:pt x="182856" y="377815"/>
                </a:lnTo>
                <a:lnTo>
                  <a:pt x="182856" y="242616"/>
                </a:lnTo>
                <a:close/>
                <a:moveTo>
                  <a:pt x="0" y="223340"/>
                </a:moveTo>
                <a:lnTo>
                  <a:pt x="202170" y="223340"/>
                </a:lnTo>
                <a:lnTo>
                  <a:pt x="202170" y="397001"/>
                </a:lnTo>
                <a:lnTo>
                  <a:pt x="0" y="397001"/>
                </a:lnTo>
                <a:close/>
                <a:moveTo>
                  <a:pt x="303149" y="114810"/>
                </a:moveTo>
                <a:lnTo>
                  <a:pt x="606439" y="114810"/>
                </a:lnTo>
                <a:lnTo>
                  <a:pt x="606439" y="134004"/>
                </a:lnTo>
                <a:lnTo>
                  <a:pt x="303149" y="134004"/>
                </a:lnTo>
                <a:close/>
                <a:moveTo>
                  <a:pt x="303220" y="39728"/>
                </a:moveTo>
                <a:lnTo>
                  <a:pt x="530582" y="39728"/>
                </a:lnTo>
                <a:lnTo>
                  <a:pt x="530582" y="58922"/>
                </a:lnTo>
                <a:lnTo>
                  <a:pt x="303220" y="58922"/>
                </a:lnTo>
                <a:close/>
                <a:moveTo>
                  <a:pt x="19224" y="19193"/>
                </a:moveTo>
                <a:lnTo>
                  <a:pt x="19224" y="154448"/>
                </a:lnTo>
                <a:lnTo>
                  <a:pt x="182856" y="154448"/>
                </a:lnTo>
                <a:lnTo>
                  <a:pt x="182856" y="19193"/>
                </a:lnTo>
                <a:close/>
                <a:moveTo>
                  <a:pt x="0" y="0"/>
                </a:moveTo>
                <a:lnTo>
                  <a:pt x="202170" y="0"/>
                </a:lnTo>
                <a:lnTo>
                  <a:pt x="202170" y="173732"/>
                </a:lnTo>
                <a:lnTo>
                  <a:pt x="0" y="173732"/>
                </a:lnTo>
                <a:close/>
              </a:path>
            </a:pathLst>
          </a:custGeom>
          <a:solidFill>
            <a:schemeClr val="bg1"/>
          </a:solidFill>
          <a:ln w="63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椭圆 21"/>
          <p:cNvSpPr/>
          <p:nvPr/>
        </p:nvSpPr>
        <p:spPr>
          <a:xfrm>
            <a:off x="1106293" y="1993352"/>
            <a:ext cx="2909770" cy="2909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txBox="1"/>
          <p:nvPr/>
        </p:nvSpPr>
        <p:spPr>
          <a:xfrm>
            <a:off x="1391787" y="3104947"/>
            <a:ext cx="2453192" cy="660399"/>
          </a:xfrm>
          <a:prstGeom prst="rect">
            <a:avLst/>
          </a:prstGeom>
        </p:spPr>
        <p:txBody>
          <a:bodyPr vert="horz" lIns="91440" tIns="45720" rIns="91440" bIns="45720" rtlCol="0" anchor="b">
            <a:noAutofit/>
          </a:bodyPr>
          <a:lstStyle>
            <a:lvl1pPr algn="l" defTabSz="913765"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00000"/>
              </a:lnSpc>
            </a:pPr>
            <a:r>
              <a:rPr lang="en-US" altLang="zh-CN" sz="3600" dirty="0"/>
              <a:t>CONTENT</a:t>
            </a:r>
            <a:endParaRPr lang="zh-CN" altLang="en-US" sz="3600"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12370" y="3883504"/>
            <a:ext cx="9317620" cy="497957"/>
          </a:xfrm>
          <a:prstGeom prst="rect">
            <a:avLst/>
          </a:prstGeom>
          <a:noFill/>
        </p:spPr>
        <p:txBody>
          <a:bodyPr wrap="square" rtlCol="0">
            <a:spAutoFit/>
          </a:bodyPr>
          <a:lstStyle/>
          <a:p>
            <a:pPr algn="ctr">
              <a:lnSpc>
                <a:spcPct val="120000"/>
              </a:lnSpc>
            </a:pPr>
            <a:r>
              <a:rPr lang="en-US" altLang="zh-CN" sz="2400" b="1" dirty="0">
                <a:latin typeface="+mj-ea"/>
                <a:ea typeface="+mj-ea"/>
              </a:rPr>
              <a:t>PART 01</a:t>
            </a:r>
            <a:endParaRPr lang="zh-CN" altLang="en-US" sz="2400" b="1" dirty="0">
              <a:latin typeface="+mj-ea"/>
              <a:ea typeface="+mj-ea"/>
            </a:endParaRPr>
          </a:p>
        </p:txBody>
      </p:sp>
      <p:sp>
        <p:nvSpPr>
          <p:cNvPr id="8" name="内容占位符 7"/>
          <p:cNvSpPr txBox="1"/>
          <p:nvPr/>
        </p:nvSpPr>
        <p:spPr>
          <a:xfrm>
            <a:off x="1412370" y="4579528"/>
            <a:ext cx="9317620" cy="1429042"/>
          </a:xfrm>
          <a:prstGeom prst="rect">
            <a:avLst/>
          </a:prstGeom>
        </p:spPr>
        <p:txBody>
          <a:bodyPr vert="horz" lIns="91440" tIns="45720" rIns="91440" bIns="45720" rtlCol="0">
            <a:normAutofit/>
          </a:bodyPr>
          <a:lstStyle>
            <a:lvl1pPr marL="0" indent="0" algn="l" defTabSz="913765" rtl="0" eaLnBrk="1" latinLnBrk="0" hangingPunct="1">
              <a:lnSpc>
                <a:spcPct val="90000"/>
              </a:lnSpc>
              <a:spcBef>
                <a:spcPts val="1000"/>
              </a:spcBef>
              <a:buFont typeface="Arial" panose="020B0604020202090204" pitchFamily="34" charset="0"/>
              <a:buNone/>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lnSpc>
                <a:spcPct val="120000"/>
              </a:lnSpc>
            </a:pPr>
            <a:r>
              <a:rPr sz="2400" dirty="0">
                <a:latin typeface="+mj-ea"/>
                <a:ea typeface="+mj-ea"/>
                <a:cs typeface="+mj-ea"/>
                <a:sym typeface="+mn-ea"/>
              </a:rPr>
              <a:t>ShardingSphere </a:t>
            </a:r>
            <a:r>
              <a:rPr lang="zh-CN" sz="2400" dirty="0">
                <a:latin typeface="+mj-ea"/>
                <a:ea typeface="+mj-ea"/>
                <a:cs typeface="+mj-ea"/>
                <a:sym typeface="+mn-ea"/>
              </a:rPr>
              <a:t>简介</a:t>
            </a:r>
            <a:endParaRPr lang="zh-CN" altLang="en-US" sz="2400" dirty="0">
              <a:latin typeface="+mj-ea"/>
              <a:ea typeface="+mj-ea"/>
              <a:cs typeface="+mj-ea"/>
            </a:endParaRPr>
          </a:p>
        </p:txBody>
      </p:sp>
      <p:sp>
        <p:nvSpPr>
          <p:cNvPr id="12" name="椭圆 11"/>
          <p:cNvSpPr/>
          <p:nvPr/>
        </p:nvSpPr>
        <p:spPr>
          <a:xfrm>
            <a:off x="5405690" y="1282105"/>
            <a:ext cx="1450935" cy="14509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iconfont-1102-720010"/>
          <p:cNvSpPr/>
          <p:nvPr/>
        </p:nvSpPr>
        <p:spPr>
          <a:xfrm>
            <a:off x="5834758" y="1732238"/>
            <a:ext cx="585732" cy="624882"/>
          </a:xfrm>
          <a:custGeom>
            <a:avLst/>
            <a:gdLst>
              <a:gd name="T0" fmla="*/ 11885 w 11999"/>
              <a:gd name="T1" fmla="*/ 2915 h 12800"/>
              <a:gd name="T2" fmla="*/ 10571 w 11999"/>
              <a:gd name="T3" fmla="*/ 4114 h 12800"/>
              <a:gd name="T4" fmla="*/ 6913 w 11999"/>
              <a:gd name="T5" fmla="*/ 5485 h 12800"/>
              <a:gd name="T6" fmla="*/ 10571 w 11999"/>
              <a:gd name="T7" fmla="*/ 5714 h 12800"/>
              <a:gd name="T8" fmla="*/ 10342 w 11999"/>
              <a:gd name="T9" fmla="*/ 8229 h 12800"/>
              <a:gd name="T10" fmla="*/ 6913 w 11999"/>
              <a:gd name="T11" fmla="*/ 12572 h 12800"/>
              <a:gd name="T12" fmla="*/ 5771 w 11999"/>
              <a:gd name="T13" fmla="*/ 12800 h 12800"/>
              <a:gd name="T14" fmla="*/ 5542 w 11999"/>
              <a:gd name="T15" fmla="*/ 8229 h 12800"/>
              <a:gd name="T16" fmla="*/ 1257 w 11999"/>
              <a:gd name="T17" fmla="*/ 8172 h 12800"/>
              <a:gd name="T18" fmla="*/ 114 w 11999"/>
              <a:gd name="T19" fmla="*/ 6685 h 12800"/>
              <a:gd name="T20" fmla="*/ 1428 w 11999"/>
              <a:gd name="T21" fmla="*/ 5485 h 12800"/>
              <a:gd name="T22" fmla="*/ 5542 w 11999"/>
              <a:gd name="T23" fmla="*/ 4114 h 12800"/>
              <a:gd name="T24" fmla="*/ 1427 w 11999"/>
              <a:gd name="T25" fmla="*/ 3885 h 12800"/>
              <a:gd name="T26" fmla="*/ 1656 w 11999"/>
              <a:gd name="T27" fmla="*/ 1371 h 12800"/>
              <a:gd name="T28" fmla="*/ 5542 w 11999"/>
              <a:gd name="T29" fmla="*/ 229 h 12800"/>
              <a:gd name="T30" fmla="*/ 6685 w 11999"/>
              <a:gd name="T31" fmla="*/ 0 h 12800"/>
              <a:gd name="T32" fmla="*/ 6913 w 11999"/>
              <a:gd name="T33" fmla="*/ 1372 h 12800"/>
              <a:gd name="T34" fmla="*/ 10742 w 11999"/>
              <a:gd name="T35" fmla="*/ 1430 h 12800"/>
              <a:gd name="T36" fmla="*/ 10113 w 11999"/>
              <a:gd name="T37" fmla="*/ 5943 h 12800"/>
              <a:gd name="T38" fmla="*/ 599 w 11999"/>
              <a:gd name="T39" fmla="*/ 6857 h 12800"/>
              <a:gd name="T40" fmla="*/ 10113 w 11999"/>
              <a:gd name="T41" fmla="*/ 7771 h 12800"/>
              <a:gd name="T42" fmla="*/ 11400 w 11999"/>
              <a:gd name="T43" fmla="*/ 2743 h 12800"/>
              <a:gd name="T44" fmla="*/ 1885 w 11999"/>
              <a:gd name="T45" fmla="*/ 1829 h 12800"/>
              <a:gd name="T46" fmla="*/ 10486 w 11999"/>
              <a:gd name="T47" fmla="*/ 3658 h 12800"/>
              <a:gd name="T48" fmla="*/ 5999 w 11999"/>
              <a:gd name="T49" fmla="*/ 1371 h 12800"/>
              <a:gd name="T50" fmla="*/ 6456 w 11999"/>
              <a:gd name="T51" fmla="*/ 457 h 12800"/>
              <a:gd name="T52" fmla="*/ 5999 w 11999"/>
              <a:gd name="T53" fmla="*/ 1371 h 12800"/>
              <a:gd name="T54" fmla="*/ 5999 w 11999"/>
              <a:gd name="T55" fmla="*/ 4114 h 12800"/>
              <a:gd name="T56" fmla="*/ 6456 w 11999"/>
              <a:gd name="T57" fmla="*/ 5485 h 12800"/>
              <a:gd name="T58" fmla="*/ 6456 w 11999"/>
              <a:gd name="T59" fmla="*/ 8229 h 12800"/>
              <a:gd name="T60" fmla="*/ 5999 w 11999"/>
              <a:gd name="T61" fmla="*/ 12343 h 12800"/>
              <a:gd name="T62" fmla="*/ 6456 w 11999"/>
              <a:gd name="T63" fmla="*/ 822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99" h="12800">
                <a:moveTo>
                  <a:pt x="11885" y="2572"/>
                </a:moveTo>
                <a:cubicBezTo>
                  <a:pt x="11999" y="2685"/>
                  <a:pt x="11999" y="2801"/>
                  <a:pt x="11885" y="2915"/>
                </a:cubicBezTo>
                <a:lnTo>
                  <a:pt x="10743" y="4058"/>
                </a:lnTo>
                <a:cubicBezTo>
                  <a:pt x="10666" y="4096"/>
                  <a:pt x="10608" y="4114"/>
                  <a:pt x="10571" y="4114"/>
                </a:cubicBezTo>
                <a:lnTo>
                  <a:pt x="6913" y="4114"/>
                </a:lnTo>
                <a:lnTo>
                  <a:pt x="6913" y="5485"/>
                </a:lnTo>
                <a:lnTo>
                  <a:pt x="10342" y="5485"/>
                </a:lnTo>
                <a:cubicBezTo>
                  <a:pt x="10495" y="5485"/>
                  <a:pt x="10571" y="5562"/>
                  <a:pt x="10571" y="5714"/>
                </a:cubicBezTo>
                <a:lnTo>
                  <a:pt x="10571" y="8000"/>
                </a:lnTo>
                <a:cubicBezTo>
                  <a:pt x="10571" y="8154"/>
                  <a:pt x="10495" y="8229"/>
                  <a:pt x="10342" y="8229"/>
                </a:cubicBezTo>
                <a:lnTo>
                  <a:pt x="6913" y="8229"/>
                </a:lnTo>
                <a:lnTo>
                  <a:pt x="6913" y="12572"/>
                </a:lnTo>
                <a:cubicBezTo>
                  <a:pt x="6913" y="12724"/>
                  <a:pt x="6838" y="12800"/>
                  <a:pt x="6685" y="12800"/>
                </a:cubicBezTo>
                <a:lnTo>
                  <a:pt x="5771" y="12800"/>
                </a:lnTo>
                <a:cubicBezTo>
                  <a:pt x="5619" y="12800"/>
                  <a:pt x="5542" y="12724"/>
                  <a:pt x="5542" y="12571"/>
                </a:cubicBezTo>
                <a:lnTo>
                  <a:pt x="5542" y="8229"/>
                </a:lnTo>
                <a:lnTo>
                  <a:pt x="1428" y="8229"/>
                </a:lnTo>
                <a:cubicBezTo>
                  <a:pt x="1390" y="8229"/>
                  <a:pt x="1334" y="8211"/>
                  <a:pt x="1257" y="8172"/>
                </a:cubicBezTo>
                <a:lnTo>
                  <a:pt x="114" y="7028"/>
                </a:lnTo>
                <a:cubicBezTo>
                  <a:pt x="0" y="6915"/>
                  <a:pt x="0" y="6799"/>
                  <a:pt x="114" y="6685"/>
                </a:cubicBezTo>
                <a:lnTo>
                  <a:pt x="1257" y="5542"/>
                </a:lnTo>
                <a:cubicBezTo>
                  <a:pt x="1334" y="5504"/>
                  <a:pt x="1390" y="5485"/>
                  <a:pt x="1428" y="5485"/>
                </a:cubicBezTo>
                <a:lnTo>
                  <a:pt x="5542" y="5485"/>
                </a:lnTo>
                <a:lnTo>
                  <a:pt x="5542" y="4114"/>
                </a:lnTo>
                <a:lnTo>
                  <a:pt x="1656" y="4114"/>
                </a:lnTo>
                <a:cubicBezTo>
                  <a:pt x="1504" y="4114"/>
                  <a:pt x="1427" y="4038"/>
                  <a:pt x="1427" y="3885"/>
                </a:cubicBezTo>
                <a:lnTo>
                  <a:pt x="1427" y="1600"/>
                </a:lnTo>
                <a:cubicBezTo>
                  <a:pt x="1427" y="1448"/>
                  <a:pt x="1504" y="1371"/>
                  <a:pt x="1656" y="1371"/>
                </a:cubicBezTo>
                <a:lnTo>
                  <a:pt x="5542" y="1371"/>
                </a:lnTo>
                <a:lnTo>
                  <a:pt x="5542" y="229"/>
                </a:lnTo>
                <a:cubicBezTo>
                  <a:pt x="5542" y="77"/>
                  <a:pt x="5619" y="0"/>
                  <a:pt x="5771" y="0"/>
                </a:cubicBezTo>
                <a:lnTo>
                  <a:pt x="6685" y="0"/>
                </a:lnTo>
                <a:cubicBezTo>
                  <a:pt x="6838" y="0"/>
                  <a:pt x="6913" y="77"/>
                  <a:pt x="6913" y="229"/>
                </a:cubicBezTo>
                <a:lnTo>
                  <a:pt x="6913" y="1372"/>
                </a:lnTo>
                <a:lnTo>
                  <a:pt x="10570" y="1372"/>
                </a:lnTo>
                <a:cubicBezTo>
                  <a:pt x="10608" y="1372"/>
                  <a:pt x="10665" y="1391"/>
                  <a:pt x="10742" y="1430"/>
                </a:cubicBezTo>
                <a:lnTo>
                  <a:pt x="11885" y="2572"/>
                </a:lnTo>
                <a:close/>
                <a:moveTo>
                  <a:pt x="10113" y="5943"/>
                </a:moveTo>
                <a:lnTo>
                  <a:pt x="1514" y="5943"/>
                </a:lnTo>
                <a:lnTo>
                  <a:pt x="599" y="6857"/>
                </a:lnTo>
                <a:lnTo>
                  <a:pt x="1513" y="7771"/>
                </a:lnTo>
                <a:lnTo>
                  <a:pt x="10113" y="7771"/>
                </a:lnTo>
                <a:lnTo>
                  <a:pt x="10113" y="5943"/>
                </a:lnTo>
                <a:close/>
                <a:moveTo>
                  <a:pt x="11400" y="2743"/>
                </a:moveTo>
                <a:lnTo>
                  <a:pt x="10486" y="1829"/>
                </a:lnTo>
                <a:lnTo>
                  <a:pt x="1885" y="1829"/>
                </a:lnTo>
                <a:lnTo>
                  <a:pt x="1885" y="3658"/>
                </a:lnTo>
                <a:lnTo>
                  <a:pt x="10486" y="3658"/>
                </a:lnTo>
                <a:lnTo>
                  <a:pt x="11400" y="2743"/>
                </a:lnTo>
                <a:close/>
                <a:moveTo>
                  <a:pt x="5999" y="1371"/>
                </a:moveTo>
                <a:lnTo>
                  <a:pt x="6456" y="1371"/>
                </a:lnTo>
                <a:lnTo>
                  <a:pt x="6456" y="457"/>
                </a:lnTo>
                <a:lnTo>
                  <a:pt x="5999" y="457"/>
                </a:lnTo>
                <a:lnTo>
                  <a:pt x="5999" y="1371"/>
                </a:lnTo>
                <a:close/>
                <a:moveTo>
                  <a:pt x="6456" y="4114"/>
                </a:moveTo>
                <a:lnTo>
                  <a:pt x="5999" y="4114"/>
                </a:lnTo>
                <a:lnTo>
                  <a:pt x="5999" y="5485"/>
                </a:lnTo>
                <a:lnTo>
                  <a:pt x="6456" y="5485"/>
                </a:lnTo>
                <a:lnTo>
                  <a:pt x="6456" y="4114"/>
                </a:lnTo>
                <a:close/>
                <a:moveTo>
                  <a:pt x="6456" y="8229"/>
                </a:moveTo>
                <a:lnTo>
                  <a:pt x="5999" y="8229"/>
                </a:lnTo>
                <a:lnTo>
                  <a:pt x="5999" y="12343"/>
                </a:lnTo>
                <a:lnTo>
                  <a:pt x="6456" y="12343"/>
                </a:lnTo>
                <a:lnTo>
                  <a:pt x="6456" y="8229"/>
                </a:lnTo>
                <a:close/>
              </a:path>
            </a:pathLst>
          </a:custGeom>
          <a:solidFill>
            <a:schemeClr val="dk1"/>
          </a:solidFill>
          <a:ln w="63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897330"/>
            <a:ext cx="10850565" cy="534035"/>
          </a:xfrm>
          <a:prstGeom prst="rect">
            <a:avLst/>
          </a:prstGeom>
          <a:noFill/>
        </p:spPr>
        <p:txBody>
          <a:bodyPr wrap="square" rtlCol="0">
            <a:spAutoFit/>
          </a:bodyPr>
          <a:lstStyle/>
          <a:p>
            <a:pPr>
              <a:lnSpc>
                <a:spcPct val="120000"/>
              </a:lnSpc>
            </a:pPr>
            <a:r>
              <a:rPr sz="2400" b="1" dirty="0">
                <a:latin typeface="+mj-ea"/>
                <a:ea typeface="+mj-ea"/>
                <a:cs typeface="+mj-ea"/>
                <a:sym typeface="+mn-ea"/>
              </a:rPr>
              <a:t>ShardingSphere </a:t>
            </a:r>
            <a:r>
              <a:rPr lang="zh-CN" sz="2400" b="1" dirty="0">
                <a:latin typeface="+mj-ea"/>
                <a:ea typeface="+mj-ea"/>
                <a:cs typeface="+mj-ea"/>
                <a:sym typeface="+mn-ea"/>
              </a:rPr>
              <a:t>简介</a:t>
            </a:r>
            <a:endParaRPr lang="en-US" altLang="zh-CN" sz="2400" b="1" dirty="0">
              <a:latin typeface="+mj-ea"/>
              <a:ea typeface="+mj-ea"/>
              <a:cs typeface="+mj-ea"/>
              <a:sym typeface="+mn-ea"/>
            </a:endParaRPr>
          </a:p>
        </p:txBody>
      </p:sp>
      <p:sp>
        <p:nvSpPr>
          <p:cNvPr id="3" name="文本框 2"/>
          <p:cNvSpPr txBox="1"/>
          <p:nvPr/>
        </p:nvSpPr>
        <p:spPr>
          <a:xfrm>
            <a:off x="669923" y="1689739"/>
            <a:ext cx="5386705" cy="1076325"/>
          </a:xfrm>
          <a:prstGeom prst="rect">
            <a:avLst/>
          </a:prstGeom>
          <a:noFill/>
        </p:spPr>
        <p:txBody>
          <a:bodyPr wrap="square" rtlCol="0" anchor="t">
            <a:spAutoFit/>
          </a:bodyPr>
          <a:lstStyle/>
          <a:p>
            <a:r>
              <a:rPr lang="zh-CN" altLang="en-US" sz="1600" dirty="0">
                <a:latin typeface="+mn-ea"/>
                <a:cs typeface="+mn-ea"/>
              </a:rPr>
              <a:t>ShardingSphere  是一款开源的数据服务能力增强引擎，提供数据分片、分布式事务、数据安全等能力。秉承 </a:t>
            </a:r>
            <a:r>
              <a:rPr lang="zh-CN" altLang="en-US" sz="1600" dirty="0">
                <a:solidFill>
                  <a:srgbClr val="FF0000"/>
                </a:solidFill>
                <a:latin typeface="+mn-ea"/>
                <a:cs typeface="+mn-ea"/>
              </a:rPr>
              <a:t>Database Plus</a:t>
            </a:r>
            <a:r>
              <a:rPr lang="zh-CN" altLang="en-US" sz="1600" dirty="0">
                <a:latin typeface="+mn-ea"/>
                <a:cs typeface="+mn-ea"/>
              </a:rPr>
              <a:t> 理念，旨在</a:t>
            </a:r>
            <a:r>
              <a:rPr lang="zh-CN" altLang="en-US" sz="1600" dirty="0">
                <a:solidFill>
                  <a:srgbClr val="FF0000"/>
                </a:solidFill>
                <a:latin typeface="+mn-ea"/>
                <a:cs typeface="+mn-ea"/>
              </a:rPr>
              <a:t>构建异构数据库上层的服务标准和生态</a:t>
            </a:r>
            <a:r>
              <a:rPr lang="zh-CN" altLang="en-US" sz="1600" dirty="0">
                <a:latin typeface="+mn-ea"/>
                <a:cs typeface="+mn-ea"/>
              </a:rPr>
              <a:t>。</a:t>
            </a:r>
            <a:endParaRPr lang="zh-CN" altLang="en-US" sz="1600" dirty="0">
              <a:latin typeface="+mn-ea"/>
              <a:cs typeface="+mn-ea"/>
            </a:endParaRPr>
          </a:p>
        </p:txBody>
      </p:sp>
      <p:pic>
        <p:nvPicPr>
          <p:cNvPr id="6" name="图片 5"/>
          <p:cNvPicPr>
            <a:picLocks noChangeAspect="1"/>
          </p:cNvPicPr>
          <p:nvPr/>
        </p:nvPicPr>
        <p:blipFill>
          <a:blip r:embed="rId1"/>
          <a:stretch>
            <a:fillRect/>
          </a:stretch>
        </p:blipFill>
        <p:spPr>
          <a:xfrm>
            <a:off x="6809601" y="1689739"/>
            <a:ext cx="3617174" cy="4147349"/>
          </a:xfrm>
          <a:prstGeom prst="rect">
            <a:avLst/>
          </a:prstGeom>
        </p:spPr>
      </p:pic>
      <p:pic>
        <p:nvPicPr>
          <p:cNvPr id="2" name="图片 1"/>
          <p:cNvPicPr>
            <a:picLocks noChangeAspect="1"/>
          </p:cNvPicPr>
          <p:nvPr/>
        </p:nvPicPr>
        <p:blipFill>
          <a:blip r:embed="rId2"/>
          <a:stretch>
            <a:fillRect/>
          </a:stretch>
        </p:blipFill>
        <p:spPr>
          <a:xfrm>
            <a:off x="669925" y="3024505"/>
            <a:ext cx="4690745" cy="28695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534035"/>
          </a:xfrm>
          <a:prstGeom prst="rect">
            <a:avLst/>
          </a:prstGeom>
          <a:noFill/>
        </p:spPr>
        <p:txBody>
          <a:bodyPr wrap="square" rtlCol="0">
            <a:spAutoFit/>
          </a:bodyPr>
          <a:lstStyle/>
          <a:p>
            <a:pPr>
              <a:lnSpc>
                <a:spcPct val="120000"/>
              </a:lnSpc>
            </a:pPr>
            <a:r>
              <a:rPr sz="2400" b="1" dirty="0">
                <a:latin typeface="+mj-ea"/>
                <a:ea typeface="+mj-ea"/>
                <a:cs typeface="+mj-ea"/>
                <a:sym typeface="+mn-ea"/>
              </a:rPr>
              <a:t>ShardingSphere </a:t>
            </a:r>
            <a:r>
              <a:rPr lang="zh-CN" sz="2400" b="1" dirty="0">
                <a:latin typeface="+mj-ea"/>
                <a:ea typeface="+mj-ea"/>
                <a:cs typeface="+mj-ea"/>
                <a:sym typeface="+mn-ea"/>
              </a:rPr>
              <a:t>简介 </a:t>
            </a:r>
            <a:r>
              <a:rPr lang="en-US" altLang="zh-CN" sz="2400" b="1" dirty="0">
                <a:latin typeface="+mj-ea"/>
                <a:ea typeface="+mj-ea"/>
                <a:cs typeface="+mj-ea"/>
                <a:sym typeface="+mn-ea"/>
              </a:rPr>
              <a:t>- Database Plus</a:t>
            </a:r>
            <a:endParaRPr lang="en-US" altLang="zh-CN" sz="2400" b="1" dirty="0">
              <a:latin typeface="+mj-ea"/>
              <a:ea typeface="+mj-ea"/>
              <a:cs typeface="+mj-ea"/>
              <a:sym typeface="+mn-ea"/>
            </a:endParaRPr>
          </a:p>
        </p:txBody>
      </p:sp>
      <p:pic>
        <p:nvPicPr>
          <p:cNvPr id="2" name="图片 1"/>
          <p:cNvPicPr>
            <a:picLocks noChangeAspect="1"/>
          </p:cNvPicPr>
          <p:nvPr/>
        </p:nvPicPr>
        <p:blipFill>
          <a:blip r:embed="rId1"/>
          <a:stretch>
            <a:fillRect/>
          </a:stretch>
        </p:blipFill>
        <p:spPr>
          <a:xfrm>
            <a:off x="1381125" y="2313305"/>
            <a:ext cx="9427845" cy="3689985"/>
          </a:xfrm>
          <a:prstGeom prst="rect">
            <a:avLst/>
          </a:prstGeom>
        </p:spPr>
      </p:pic>
      <p:sp>
        <p:nvSpPr>
          <p:cNvPr id="4" name="文本框 3"/>
          <p:cNvSpPr txBox="1"/>
          <p:nvPr/>
        </p:nvSpPr>
        <p:spPr>
          <a:xfrm>
            <a:off x="669923" y="1639059"/>
            <a:ext cx="3719830" cy="829945"/>
          </a:xfrm>
          <a:prstGeom prst="rect">
            <a:avLst/>
          </a:prstGeom>
          <a:noFill/>
        </p:spPr>
        <p:txBody>
          <a:bodyPr wrap="none" rtlCol="0">
            <a:spAutoFit/>
          </a:bodyPr>
          <a:lstStyle/>
          <a:p>
            <a:r>
              <a:rPr lang="zh-CN" altLang="en-US" sz="1600" dirty="0">
                <a:latin typeface="+mn-ea"/>
              </a:rPr>
              <a:t>产品定位：</a:t>
            </a:r>
            <a:endParaRPr lang="zh-CN" altLang="en-US" sz="1600" dirty="0">
              <a:latin typeface="+mn-ea"/>
            </a:endParaRPr>
          </a:p>
          <a:p>
            <a:pPr marL="285750" indent="-285750">
              <a:buSzPct val="75000"/>
              <a:buFont typeface="Wingdings" panose="05000000000000000000" charset="0"/>
              <a:buChar char=""/>
            </a:pPr>
            <a:r>
              <a:rPr lang="zh-CN" altLang="en-US" sz="1600" dirty="0">
                <a:latin typeface="+mn-ea"/>
              </a:rPr>
              <a:t>构建</a:t>
            </a:r>
            <a:r>
              <a:rPr lang="zh-CN" altLang="en-US" sz="1600" dirty="0">
                <a:solidFill>
                  <a:srgbClr val="FF0000"/>
                </a:solidFill>
                <a:latin typeface="+mn-ea"/>
              </a:rPr>
              <a:t>异构数据库的上层标准和生态</a:t>
            </a:r>
            <a:r>
              <a:rPr lang="zh-CN" altLang="en-US" sz="1600" dirty="0">
                <a:latin typeface="+mn-ea"/>
              </a:rPr>
              <a:t>；</a:t>
            </a:r>
            <a:endParaRPr lang="zh-CN" altLang="en-US" sz="1600" dirty="0">
              <a:latin typeface="+mn-ea"/>
            </a:endParaRPr>
          </a:p>
          <a:p>
            <a:pPr marL="285750" indent="-285750">
              <a:buSzPct val="75000"/>
              <a:buFont typeface="Wingdings" panose="05000000000000000000" charset="0"/>
              <a:buChar char=""/>
            </a:pPr>
            <a:r>
              <a:rPr lang="zh-CN" altLang="en-US" sz="1600" dirty="0">
                <a:latin typeface="+mn-ea"/>
              </a:rPr>
              <a:t>提供精准化和差异化的能力；</a:t>
            </a:r>
            <a:endParaRPr lang="zh-CN" altLang="en-US" sz="1600" dirty="0">
              <a:latin typeface="+mn-ea"/>
            </a:endParaRPr>
          </a:p>
        </p:txBody>
      </p:sp>
      <p:sp>
        <p:nvSpPr>
          <p:cNvPr id="5" name="文本框 4"/>
          <p:cNvSpPr txBox="1"/>
          <p:nvPr/>
        </p:nvSpPr>
        <p:spPr>
          <a:xfrm>
            <a:off x="5907721" y="1869881"/>
            <a:ext cx="3383280" cy="368300"/>
          </a:xfrm>
          <a:prstGeom prst="rect">
            <a:avLst/>
          </a:prstGeom>
          <a:noFill/>
        </p:spPr>
        <p:txBody>
          <a:bodyPr wrap="none" rtlCol="0">
            <a:spAutoFit/>
          </a:bodyPr>
          <a:lstStyle/>
          <a:p>
            <a:r>
              <a:rPr lang="zh-CN" altLang="en-US" dirty="0">
                <a:latin typeface="+mn-ea"/>
              </a:rPr>
              <a:t>核心能力：</a:t>
            </a:r>
            <a:r>
              <a:rPr lang="zh-CN" altLang="en-US" dirty="0">
                <a:solidFill>
                  <a:srgbClr val="FF0000"/>
                </a:solidFill>
                <a:latin typeface="+mn-ea"/>
              </a:rPr>
              <a:t>连接、增量、可插拔</a:t>
            </a:r>
            <a:endParaRPr lang="zh-CN" altLang="en-US" dirty="0">
              <a:solidFill>
                <a:srgbClr val="FF0000"/>
              </a:solidFill>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534035"/>
          </a:xfrm>
          <a:prstGeom prst="rect">
            <a:avLst/>
          </a:prstGeom>
          <a:noFill/>
        </p:spPr>
        <p:txBody>
          <a:bodyPr wrap="square" rtlCol="0">
            <a:spAutoFit/>
          </a:bodyPr>
          <a:lstStyle/>
          <a:p>
            <a:pPr>
              <a:lnSpc>
                <a:spcPct val="120000"/>
              </a:lnSpc>
            </a:pPr>
            <a:r>
              <a:rPr sz="2400" b="1" dirty="0">
                <a:latin typeface="+mj-ea"/>
                <a:ea typeface="+mj-ea"/>
                <a:cs typeface="+mj-ea"/>
                <a:sym typeface="+mn-ea"/>
              </a:rPr>
              <a:t>ShardingSphere </a:t>
            </a:r>
            <a:r>
              <a:rPr lang="zh-CN" sz="2400" b="1" dirty="0">
                <a:latin typeface="+mj-ea"/>
                <a:ea typeface="+mj-ea"/>
                <a:cs typeface="+mj-ea"/>
                <a:sym typeface="+mn-ea"/>
              </a:rPr>
              <a:t>简介 </a:t>
            </a:r>
            <a:r>
              <a:rPr lang="en-US" altLang="zh-CN" sz="2400" b="1" dirty="0">
                <a:latin typeface="+mj-ea"/>
                <a:ea typeface="+mj-ea"/>
                <a:cs typeface="+mj-ea"/>
                <a:sym typeface="+mn-ea"/>
              </a:rPr>
              <a:t>- Database Plus</a:t>
            </a:r>
            <a:endParaRPr lang="en-US" altLang="zh-CN" sz="2400" b="1" dirty="0">
              <a:latin typeface="+mj-ea"/>
              <a:ea typeface="+mj-ea"/>
              <a:cs typeface="+mj-ea"/>
              <a:sym typeface="+mn-ea"/>
            </a:endParaRPr>
          </a:p>
        </p:txBody>
      </p:sp>
      <p:sp>
        <p:nvSpPr>
          <p:cNvPr id="3" name="文本框 2"/>
          <p:cNvSpPr txBox="1"/>
          <p:nvPr/>
        </p:nvSpPr>
        <p:spPr>
          <a:xfrm>
            <a:off x="4826000" y="3244850"/>
            <a:ext cx="2540000" cy="368300"/>
          </a:xfrm>
          <a:prstGeom prst="rect">
            <a:avLst/>
          </a:prstGeom>
          <a:noFill/>
        </p:spPr>
        <p:txBody>
          <a:bodyPr wrap="square" rtlCol="0" anchor="t">
            <a:spAutoFit/>
          </a:bodyPr>
          <a:lstStyle/>
          <a:p>
            <a:r>
              <a:rPr lang="zh-CN" altLang="en-US"/>
              <a:t> </a:t>
            </a:r>
            <a:endParaRPr lang="zh-CN" altLang="en-US"/>
          </a:p>
        </p:txBody>
      </p:sp>
      <p:sp>
        <p:nvSpPr>
          <p:cNvPr id="6" name="文本框 5"/>
          <p:cNvSpPr txBox="1"/>
          <p:nvPr/>
        </p:nvSpPr>
        <p:spPr>
          <a:xfrm>
            <a:off x="4826000" y="3244850"/>
            <a:ext cx="2540000" cy="368300"/>
          </a:xfrm>
          <a:prstGeom prst="rect">
            <a:avLst/>
          </a:prstGeom>
          <a:noFill/>
        </p:spPr>
        <p:txBody>
          <a:bodyPr wrap="square" rtlCol="0" anchor="t">
            <a:spAutoFit/>
          </a:bodyPr>
          <a:lstStyle/>
          <a:p>
            <a:r>
              <a:rPr lang="zh-CN" altLang="en-US"/>
              <a:t> </a:t>
            </a:r>
            <a:endParaRPr lang="zh-CN" altLang="en-US"/>
          </a:p>
        </p:txBody>
      </p:sp>
      <p:sp>
        <p:nvSpPr>
          <p:cNvPr id="7" name="文本框 6"/>
          <p:cNvSpPr txBox="1"/>
          <p:nvPr/>
        </p:nvSpPr>
        <p:spPr>
          <a:xfrm>
            <a:off x="879474" y="3356224"/>
            <a:ext cx="3202305" cy="1261884"/>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cs typeface="+mn-ea"/>
              </a:rPr>
              <a:t>连接</a:t>
            </a:r>
            <a:endParaRPr lang="zh-CN" altLang="en-US" sz="1400" dirty="0">
              <a:latin typeface="Microsoft YaHei" panose="020B0503020204020204" pitchFamily="34" charset="-122"/>
              <a:ea typeface="Microsoft YaHei" panose="020B0503020204020204" pitchFamily="34" charset="-122"/>
              <a:cs typeface="+mn-ea"/>
            </a:endParaRPr>
          </a:p>
          <a:p>
            <a:endParaRPr lang="zh-CN" altLang="en-US" sz="1400" dirty="0">
              <a:latin typeface="Microsoft YaHei" panose="020B0503020204020204" pitchFamily="34" charset="-122"/>
              <a:ea typeface="Microsoft YaHei" panose="020B0503020204020204" pitchFamily="34" charset="-122"/>
              <a:cs typeface="+mn-ea"/>
            </a:endParaRPr>
          </a:p>
          <a:p>
            <a:r>
              <a:rPr lang="zh-CN" altLang="en-US" sz="1400" dirty="0">
                <a:latin typeface="Microsoft YaHei" panose="020B0503020204020204" pitchFamily="34" charset="-122"/>
                <a:ea typeface="Microsoft YaHei" panose="020B0503020204020204" pitchFamily="34" charset="-122"/>
                <a:cs typeface="+mn-ea"/>
              </a:rPr>
              <a:t>通过对数据库协议、SQL 方言以及数据库存储的灵活适配，快速的连接应用与多模式的异构数据库。</a:t>
            </a:r>
            <a:endParaRPr lang="zh-CN" altLang="en-US" sz="1400" dirty="0">
              <a:latin typeface="Microsoft YaHei" panose="020B0503020204020204" pitchFamily="34" charset="-122"/>
              <a:ea typeface="Microsoft YaHei" panose="020B0503020204020204" pitchFamily="34" charset="-122"/>
              <a:cs typeface="+mn-ea"/>
            </a:endParaRPr>
          </a:p>
        </p:txBody>
      </p:sp>
      <p:pic>
        <p:nvPicPr>
          <p:cNvPr id="8" name="图片 7"/>
          <p:cNvPicPr>
            <a:picLocks noChangeAspect="1"/>
          </p:cNvPicPr>
          <p:nvPr/>
        </p:nvPicPr>
        <p:blipFill>
          <a:blip r:embed="rId1"/>
          <a:stretch>
            <a:fillRect/>
          </a:stretch>
        </p:blipFill>
        <p:spPr>
          <a:xfrm>
            <a:off x="1880870" y="1692275"/>
            <a:ext cx="1199515" cy="1178560"/>
          </a:xfrm>
          <a:prstGeom prst="rect">
            <a:avLst/>
          </a:prstGeom>
        </p:spPr>
      </p:pic>
      <p:pic>
        <p:nvPicPr>
          <p:cNvPr id="9" name="图片 8"/>
          <p:cNvPicPr>
            <a:picLocks noChangeAspect="1"/>
          </p:cNvPicPr>
          <p:nvPr/>
        </p:nvPicPr>
        <p:blipFill>
          <a:blip r:embed="rId2"/>
          <a:stretch>
            <a:fillRect/>
          </a:stretch>
        </p:blipFill>
        <p:spPr>
          <a:xfrm>
            <a:off x="5474970" y="1699260"/>
            <a:ext cx="1192530" cy="1179195"/>
          </a:xfrm>
          <a:prstGeom prst="rect">
            <a:avLst/>
          </a:prstGeom>
        </p:spPr>
      </p:pic>
      <p:pic>
        <p:nvPicPr>
          <p:cNvPr id="10" name="图片 9"/>
          <p:cNvPicPr>
            <a:picLocks noChangeAspect="1"/>
          </p:cNvPicPr>
          <p:nvPr/>
        </p:nvPicPr>
        <p:blipFill>
          <a:blip r:embed="rId3"/>
          <a:stretch>
            <a:fillRect/>
          </a:stretch>
        </p:blipFill>
        <p:spPr>
          <a:xfrm>
            <a:off x="9062085" y="1692275"/>
            <a:ext cx="1192530" cy="1192530"/>
          </a:xfrm>
          <a:prstGeom prst="rect">
            <a:avLst/>
          </a:prstGeom>
        </p:spPr>
      </p:pic>
      <p:sp>
        <p:nvSpPr>
          <p:cNvPr id="12" name="文本框 11"/>
          <p:cNvSpPr txBox="1"/>
          <p:nvPr/>
        </p:nvSpPr>
        <p:spPr>
          <a:xfrm>
            <a:off x="4494052" y="3356224"/>
            <a:ext cx="3202305" cy="2122805"/>
          </a:xfrm>
          <a:prstGeom prst="rect">
            <a:avLst/>
          </a:prstGeom>
          <a:noFill/>
        </p:spPr>
        <p:txBody>
          <a:bodyPr wrap="square" rtlCol="0" anchor="t">
            <a:spAutoFit/>
          </a:bodyPr>
          <a:lstStyle/>
          <a:p>
            <a:pPr algn="ctr"/>
            <a:r>
              <a:rPr lang="zh-CN" altLang="en-US" sz="2000" b="1" dirty="0">
                <a:latin typeface="+mj-ea"/>
                <a:ea typeface="+mj-ea"/>
              </a:rPr>
              <a:t>增量</a:t>
            </a:r>
            <a:endParaRPr lang="zh-CN" altLang="en-US" sz="1400" b="1" dirty="0">
              <a:latin typeface="+mj-ea"/>
              <a:ea typeface="+mj-ea"/>
            </a:endParaRPr>
          </a:p>
          <a:p>
            <a:endParaRPr lang="zh-CN" altLang="en-US" sz="1400" dirty="0">
              <a:latin typeface="+mj-ea"/>
              <a:ea typeface="+mj-ea"/>
            </a:endParaRPr>
          </a:p>
          <a:p>
            <a:r>
              <a:rPr lang="zh-CN" altLang="en-US" sz="1400" dirty="0">
                <a:latin typeface="+mj-ea"/>
                <a:ea typeface="+mj-ea"/>
                <a:cs typeface="+mn-ea"/>
              </a:rPr>
              <a:t>获取数据库的访问流量，并提供</a:t>
            </a:r>
            <a:r>
              <a:rPr lang="zh-CN" altLang="en-US" sz="1400" dirty="0">
                <a:solidFill>
                  <a:srgbClr val="FF0000"/>
                </a:solidFill>
                <a:latin typeface="+mj-ea"/>
                <a:ea typeface="+mj-ea"/>
                <a:cs typeface="+mn-ea"/>
              </a:rPr>
              <a:t>流量重定向</a:t>
            </a:r>
            <a:r>
              <a:rPr lang="zh-CN" altLang="en-US" sz="1400" dirty="0">
                <a:latin typeface="+mj-ea"/>
                <a:ea typeface="+mj-ea"/>
                <a:cs typeface="+mn-ea"/>
              </a:rPr>
              <a:t>（数据分片、读写分离、影子库）、</a:t>
            </a:r>
            <a:r>
              <a:rPr lang="zh-CN" altLang="en-US" sz="1400" dirty="0">
                <a:solidFill>
                  <a:srgbClr val="FF0000"/>
                </a:solidFill>
                <a:latin typeface="+mj-ea"/>
                <a:ea typeface="+mj-ea"/>
                <a:cs typeface="+mn-ea"/>
              </a:rPr>
              <a:t>流量变形</a:t>
            </a:r>
            <a:r>
              <a:rPr lang="zh-CN" altLang="en-US" sz="1400" dirty="0">
                <a:latin typeface="+mj-ea"/>
                <a:ea typeface="+mj-ea"/>
                <a:cs typeface="+mn-ea"/>
              </a:rPr>
              <a:t>（数据加密</a:t>
            </a:r>
            <a:r>
              <a:rPr lang="en-US" altLang="zh-CN" sz="1400" dirty="0">
                <a:latin typeface="+mj-ea"/>
                <a:ea typeface="+mj-ea"/>
                <a:cs typeface="+mn-ea"/>
              </a:rPr>
              <a:t>、</a:t>
            </a:r>
            <a:r>
              <a:rPr lang="zh-CN" altLang="en-US" sz="1400" dirty="0">
                <a:latin typeface="+mj-ea"/>
                <a:ea typeface="+mj-ea"/>
                <a:cs typeface="+mn-ea"/>
              </a:rPr>
              <a:t>数据安全）、</a:t>
            </a:r>
            <a:r>
              <a:rPr lang="zh-CN" altLang="en-US" sz="1400" dirty="0">
                <a:solidFill>
                  <a:srgbClr val="FF0000"/>
                </a:solidFill>
                <a:latin typeface="+mj-ea"/>
                <a:ea typeface="+mj-ea"/>
                <a:cs typeface="+mn-ea"/>
              </a:rPr>
              <a:t>流量鉴权</a:t>
            </a:r>
            <a:r>
              <a:rPr lang="zh-CN" altLang="en-US" sz="1400" dirty="0">
                <a:latin typeface="+mj-ea"/>
                <a:ea typeface="+mj-ea"/>
                <a:cs typeface="+mn-ea"/>
              </a:rPr>
              <a:t>（安全、审计、权限）、</a:t>
            </a:r>
            <a:r>
              <a:rPr lang="zh-CN" altLang="en-US" sz="1400" dirty="0">
                <a:solidFill>
                  <a:srgbClr val="FF0000"/>
                </a:solidFill>
                <a:latin typeface="+mj-ea"/>
                <a:ea typeface="+mj-ea"/>
                <a:cs typeface="+mn-ea"/>
              </a:rPr>
              <a:t>流量治理</a:t>
            </a:r>
            <a:r>
              <a:rPr lang="zh-CN" altLang="en-US" sz="1400" dirty="0">
                <a:latin typeface="+mj-ea"/>
                <a:ea typeface="+mj-ea"/>
                <a:cs typeface="+mn-ea"/>
              </a:rPr>
              <a:t>（熔断、限流）以及</a:t>
            </a:r>
            <a:r>
              <a:rPr lang="zh-CN" altLang="en-US" sz="1400" dirty="0">
                <a:solidFill>
                  <a:srgbClr val="FF0000"/>
                </a:solidFill>
                <a:latin typeface="+mj-ea"/>
                <a:ea typeface="+mj-ea"/>
                <a:cs typeface="+mn-ea"/>
              </a:rPr>
              <a:t>流量分析</a:t>
            </a:r>
            <a:r>
              <a:rPr lang="zh-CN" altLang="en-US" sz="1400" dirty="0">
                <a:latin typeface="+mj-ea"/>
                <a:ea typeface="+mj-ea"/>
                <a:cs typeface="+mn-ea"/>
              </a:rPr>
              <a:t>（服务质量分析、可观察性）等透明化增量功能。</a:t>
            </a:r>
            <a:endParaRPr lang="zh-CN" altLang="en-US" sz="1400" dirty="0">
              <a:latin typeface="+mj-ea"/>
              <a:ea typeface="+mj-ea"/>
              <a:cs typeface="+mn-ea"/>
            </a:endParaRPr>
          </a:p>
        </p:txBody>
      </p:sp>
      <p:sp>
        <p:nvSpPr>
          <p:cNvPr id="13" name="文本框 12"/>
          <p:cNvSpPr txBox="1"/>
          <p:nvPr/>
        </p:nvSpPr>
        <p:spPr>
          <a:xfrm>
            <a:off x="8220392" y="3356224"/>
            <a:ext cx="2875915" cy="1692771"/>
          </a:xfrm>
          <a:prstGeom prst="rect">
            <a:avLst/>
          </a:prstGeom>
          <a:noFill/>
        </p:spPr>
        <p:txBody>
          <a:bodyPr wrap="square" rtlCol="0" anchor="t">
            <a:spAutoFit/>
          </a:bodyPr>
          <a:lstStyle/>
          <a:p>
            <a:pPr algn="ctr"/>
            <a:r>
              <a:rPr lang="zh-CN" altLang="en-US" sz="2000" b="1" dirty="0">
                <a:latin typeface="Microsoft YaHei" panose="020B0503020204020204" pitchFamily="34" charset="-122"/>
                <a:ea typeface="Microsoft YaHei" panose="020B0503020204020204" pitchFamily="34" charset="-122"/>
                <a:sym typeface="+mn-ea"/>
              </a:rPr>
              <a:t>可插拔</a:t>
            </a:r>
            <a:endParaRPr lang="zh-CN" altLang="en-US" sz="1400" b="1" dirty="0">
              <a:latin typeface="Microsoft YaHei" panose="020B0503020204020204" pitchFamily="34" charset="-122"/>
              <a:ea typeface="Microsoft YaHei" panose="020B0503020204020204" pitchFamily="34" charset="-122"/>
            </a:endParaRPr>
          </a:p>
          <a:p>
            <a:endParaRPr lang="zh-CN" altLang="en-US"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cs typeface="+mn-ea"/>
              </a:rPr>
              <a:t>项目采用</a:t>
            </a:r>
            <a:r>
              <a:rPr lang="zh-CN" altLang="en-US" sz="1400" dirty="0">
                <a:solidFill>
                  <a:srgbClr val="FF0000"/>
                </a:solidFill>
                <a:latin typeface="Microsoft YaHei" panose="020B0503020204020204" pitchFamily="34" charset="-122"/>
                <a:ea typeface="Microsoft YaHei" panose="020B0503020204020204" pitchFamily="34" charset="-122"/>
                <a:cs typeface="+mn-ea"/>
              </a:rPr>
              <a:t>微内核 + 三层可插拔模型</a:t>
            </a:r>
            <a:r>
              <a:rPr lang="zh-CN" altLang="en-US" sz="1400" dirty="0">
                <a:latin typeface="Microsoft YaHei" panose="020B0503020204020204" pitchFamily="34" charset="-122"/>
                <a:ea typeface="Microsoft YaHei" panose="020B0503020204020204" pitchFamily="34" charset="-122"/>
                <a:cs typeface="+mn-ea"/>
              </a:rPr>
              <a:t>，使内核、功能组件以及生态对接完全能够灵活的方式进行插拔式扩展，开发者能够像使用积木一样定制属于自己的独特系统。</a:t>
            </a:r>
            <a:endParaRPr lang="zh-CN" altLang="en-US" sz="1400" dirty="0">
              <a:latin typeface="Microsoft YaHei" panose="020B0503020204020204" pitchFamily="34" charset="-122"/>
              <a:ea typeface="Microsoft YaHei" panose="020B0503020204020204" pitchFamily="34" charset="-122"/>
              <a:cs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534035"/>
          </a:xfrm>
          <a:prstGeom prst="rect">
            <a:avLst/>
          </a:prstGeom>
          <a:noFill/>
        </p:spPr>
        <p:txBody>
          <a:bodyPr wrap="square" rtlCol="0">
            <a:spAutoFit/>
          </a:bodyPr>
          <a:lstStyle/>
          <a:p>
            <a:pPr>
              <a:lnSpc>
                <a:spcPct val="120000"/>
              </a:lnSpc>
            </a:pPr>
            <a:r>
              <a:rPr sz="2400" b="1" dirty="0">
                <a:latin typeface="+mj-ea"/>
                <a:ea typeface="+mj-ea"/>
                <a:cs typeface="+mj-ea"/>
                <a:sym typeface="+mn-ea"/>
              </a:rPr>
              <a:t>ShardingSphere </a:t>
            </a:r>
            <a:r>
              <a:rPr lang="zh-CN" sz="2400" b="1" dirty="0">
                <a:latin typeface="+mj-ea"/>
                <a:ea typeface="+mj-ea"/>
                <a:cs typeface="+mj-ea"/>
                <a:sym typeface="+mn-ea"/>
              </a:rPr>
              <a:t>简介 </a:t>
            </a:r>
            <a:r>
              <a:rPr lang="en-US" altLang="zh-CN" sz="2400" b="1" dirty="0">
                <a:latin typeface="+mj-ea"/>
                <a:ea typeface="+mj-ea"/>
                <a:cs typeface="+mj-ea"/>
                <a:sym typeface="+mn-ea"/>
              </a:rPr>
              <a:t>- </a:t>
            </a:r>
            <a:r>
              <a:rPr lang="zh-CN" altLang="en-US" sz="2400" b="1" dirty="0">
                <a:latin typeface="+mj-ea"/>
                <a:ea typeface="+mj-ea"/>
                <a:cs typeface="+mj-ea"/>
                <a:sym typeface="+mn-ea"/>
              </a:rPr>
              <a:t>部署架构</a:t>
            </a:r>
            <a:endParaRPr lang="zh-CN" altLang="en-US" sz="2400" b="1" dirty="0">
              <a:latin typeface="+mj-ea"/>
              <a:ea typeface="+mj-ea"/>
              <a:cs typeface="+mj-ea"/>
              <a:sym typeface="+mn-ea"/>
            </a:endParaRPr>
          </a:p>
        </p:txBody>
      </p:sp>
      <p:sp>
        <p:nvSpPr>
          <p:cNvPr id="5" name="文本框 4"/>
          <p:cNvSpPr txBox="1"/>
          <p:nvPr/>
        </p:nvSpPr>
        <p:spPr>
          <a:xfrm>
            <a:off x="8253697" y="1784242"/>
            <a:ext cx="3166745" cy="2553335"/>
          </a:xfrm>
          <a:prstGeom prst="rect">
            <a:avLst/>
          </a:prstGeom>
          <a:noFill/>
        </p:spPr>
        <p:txBody>
          <a:bodyPr wrap="square" rtlCol="0" anchor="t">
            <a:spAutoFit/>
          </a:bodyPr>
          <a:lstStyle/>
          <a:p>
            <a:pPr marL="285750" indent="-285750">
              <a:buSzPct val="75000"/>
              <a:buFont typeface="Wingdings" panose="05000000000000000000" charset="0"/>
              <a:buChar char=""/>
            </a:pPr>
            <a:r>
              <a:rPr lang="zh-CN" altLang="en-US" sz="1600" dirty="0">
                <a:latin typeface="+mn-ea"/>
                <a:cs typeface="+mn-ea"/>
                <a:sym typeface="+mn-ea"/>
              </a:rPr>
              <a:t>ShardingSphere 由 JDBC、Proxy 和 Sidecar（规划中） 三个接入端组成，既</a:t>
            </a:r>
            <a:r>
              <a:rPr lang="zh-CN" altLang="en-US" sz="1600" dirty="0">
                <a:solidFill>
                  <a:srgbClr val="FF0000"/>
                </a:solidFill>
                <a:latin typeface="+mn-ea"/>
                <a:cs typeface="+mn-ea"/>
                <a:sym typeface="+mn-ea"/>
              </a:rPr>
              <a:t>支持独立部署，又可以混合部署</a:t>
            </a:r>
            <a:r>
              <a:rPr lang="zh-CN" altLang="en-US" sz="1600" dirty="0">
                <a:latin typeface="+mn-ea"/>
                <a:cs typeface="+mn-ea"/>
                <a:sym typeface="+mn-ea"/>
              </a:rPr>
              <a:t>；</a:t>
            </a:r>
            <a:endParaRPr lang="zh-CN" altLang="en-US" sz="1600" dirty="0">
              <a:latin typeface="+mn-ea"/>
              <a:cs typeface="+mn-ea"/>
              <a:sym typeface="+mn-ea"/>
            </a:endParaRPr>
          </a:p>
          <a:p>
            <a:pPr marL="285750" indent="-285750">
              <a:buSzPct val="75000"/>
              <a:buFont typeface="Wingdings" panose="05000000000000000000" charset="0"/>
              <a:buChar char=""/>
            </a:pPr>
            <a:endParaRPr lang="zh-CN" altLang="en-US" sz="1600" dirty="0">
              <a:latin typeface="+mn-ea"/>
              <a:cs typeface="+mn-ea"/>
            </a:endParaRPr>
          </a:p>
          <a:p>
            <a:pPr marL="285750" indent="-285750">
              <a:buSzPct val="75000"/>
              <a:buFont typeface="Wingdings" panose="05000000000000000000" charset="0"/>
              <a:buChar char=""/>
            </a:pPr>
            <a:r>
              <a:rPr lang="zh-CN" altLang="en-US" sz="1600" dirty="0">
                <a:latin typeface="+mn-ea"/>
                <a:cs typeface="+mn-ea"/>
              </a:rPr>
              <a:t>三个接入端均</a:t>
            </a:r>
            <a:r>
              <a:rPr lang="zh-CN" altLang="en-US" sz="1600" dirty="0">
                <a:solidFill>
                  <a:srgbClr val="FF0000"/>
                </a:solidFill>
                <a:latin typeface="+mn-ea"/>
                <a:cs typeface="+mn-ea"/>
              </a:rPr>
              <a:t>提供标准化的基于数据库作为存储节点的增量功能</a:t>
            </a:r>
            <a:r>
              <a:rPr lang="zh-CN" altLang="en-US" sz="1600" dirty="0">
                <a:latin typeface="+mn-ea"/>
                <a:cs typeface="+mn-ea"/>
              </a:rPr>
              <a:t>，可适用于如 Java 同构、异构语言、云原生等各种多样化的应用场景；</a:t>
            </a:r>
            <a:endParaRPr lang="zh-CN" altLang="en-US" sz="1600" dirty="0">
              <a:latin typeface="+mn-ea"/>
              <a:cs typeface="+mn-ea"/>
            </a:endParaRPr>
          </a:p>
        </p:txBody>
      </p:sp>
      <p:pic>
        <p:nvPicPr>
          <p:cNvPr id="2" name="图片 1"/>
          <p:cNvPicPr>
            <a:picLocks noChangeAspect="1"/>
          </p:cNvPicPr>
          <p:nvPr/>
        </p:nvPicPr>
        <p:blipFill rotWithShape="1">
          <a:blip r:embed="rId1"/>
          <a:srcRect t="6891" r="3998" b="4493"/>
          <a:stretch>
            <a:fillRect/>
          </a:stretch>
        </p:blipFill>
        <p:spPr>
          <a:xfrm>
            <a:off x="819150" y="1650667"/>
            <a:ext cx="7156450" cy="40606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9923" y="915745"/>
            <a:ext cx="10850565" cy="534035"/>
          </a:xfrm>
          <a:prstGeom prst="rect">
            <a:avLst/>
          </a:prstGeom>
          <a:noFill/>
        </p:spPr>
        <p:txBody>
          <a:bodyPr wrap="square" rtlCol="0">
            <a:spAutoFit/>
          </a:bodyPr>
          <a:lstStyle/>
          <a:p>
            <a:pPr>
              <a:lnSpc>
                <a:spcPct val="120000"/>
              </a:lnSpc>
            </a:pPr>
            <a:r>
              <a:rPr sz="2400" b="1" dirty="0">
                <a:latin typeface="+mj-ea"/>
                <a:ea typeface="+mj-ea"/>
                <a:cs typeface="+mj-ea"/>
                <a:sym typeface="+mn-ea"/>
              </a:rPr>
              <a:t>ShardingSphere </a:t>
            </a:r>
            <a:r>
              <a:rPr lang="zh-CN" sz="2400" b="1" dirty="0">
                <a:latin typeface="+mj-ea"/>
                <a:ea typeface="+mj-ea"/>
                <a:cs typeface="+mj-ea"/>
                <a:sym typeface="+mn-ea"/>
              </a:rPr>
              <a:t>简介 </a:t>
            </a:r>
            <a:r>
              <a:rPr lang="en-US" altLang="zh-CN" sz="2400" b="1" dirty="0">
                <a:latin typeface="+mj-ea"/>
                <a:ea typeface="+mj-ea"/>
                <a:cs typeface="+mj-ea"/>
                <a:sym typeface="+mn-ea"/>
              </a:rPr>
              <a:t>- </a:t>
            </a:r>
            <a:r>
              <a:rPr lang="zh-CN" altLang="en-US" sz="2400" b="1" dirty="0">
                <a:latin typeface="+mj-ea"/>
                <a:ea typeface="+mj-ea"/>
                <a:cs typeface="+mj-ea"/>
                <a:sym typeface="+mn-ea"/>
              </a:rPr>
              <a:t>接入端对比</a:t>
            </a:r>
            <a:endParaRPr lang="zh-CN" altLang="en-US" sz="2400" b="1" dirty="0">
              <a:latin typeface="+mj-ea"/>
              <a:ea typeface="+mj-ea"/>
              <a:cs typeface="+mj-ea"/>
              <a:sym typeface="+mn-ea"/>
            </a:endParaRPr>
          </a:p>
        </p:txBody>
      </p:sp>
      <p:graphicFrame>
        <p:nvGraphicFramePr>
          <p:cNvPr id="4" name="表格 3"/>
          <p:cNvGraphicFramePr/>
          <p:nvPr>
            <p:custDataLst>
              <p:tags r:id="rId1"/>
            </p:custDataLst>
          </p:nvPr>
        </p:nvGraphicFramePr>
        <p:xfrm>
          <a:off x="1828800" y="2095500"/>
          <a:ext cx="8534400" cy="2854960"/>
        </p:xfrm>
        <a:graphic>
          <a:graphicData uri="http://schemas.openxmlformats.org/drawingml/2006/table">
            <a:tbl>
              <a:tblPr firstRow="1" bandRow="1">
                <a:tableStyleId>{5C22544A-7EE6-4342-B048-85BDC9FD1C3A}</a:tableStyleId>
              </a:tblPr>
              <a:tblGrid>
                <a:gridCol w="2133600"/>
                <a:gridCol w="2133600"/>
                <a:gridCol w="2133600"/>
                <a:gridCol w="2133600"/>
              </a:tblGrid>
              <a:tr h="381000">
                <a:tc>
                  <a:txBody>
                    <a:bodyPr/>
                    <a:lstStyle/>
                    <a:p>
                      <a:pPr>
                        <a:buNone/>
                      </a:pPr>
                      <a:endParaRPr lang="zh-CN" altLang="en-US" sz="1600">
                        <a:latin typeface="微软雅黑" panose="020B0503020204020204" pitchFamily="34" charset="-122"/>
                        <a:ea typeface="微软雅黑" panose="020B0503020204020204" pitchFamily="34" charset="-122"/>
                        <a:cs typeface="微软雅黑 (正文)" charset="0"/>
                      </a:endParaRPr>
                    </a:p>
                  </a:txBody>
                  <a:tcPr/>
                </a:tc>
                <a:tc>
                  <a:txBody>
                    <a:bodyPr/>
                    <a:lstStyle/>
                    <a:p>
                      <a:pPr algn="l">
                        <a:buNone/>
                      </a:pPr>
                      <a:r>
                        <a:rPr lang="zh-CN" altLang="en-US" sz="1600" dirty="0">
                          <a:latin typeface="微软雅黑" panose="020B0503020204020204" pitchFamily="34" charset="-122"/>
                          <a:ea typeface="微软雅黑" panose="020B0503020204020204" pitchFamily="34" charset="-122"/>
                          <a:cs typeface="微软雅黑 (正文)" charset="0"/>
                        </a:rPr>
                        <a:t>ShardingSphere-JDBC</a:t>
                      </a:r>
                      <a:endParaRPr lang="zh-CN" altLang="en-US" sz="1600" dirty="0">
                        <a:latin typeface="微软雅黑" panose="020B0503020204020204" pitchFamily="34" charset="-122"/>
                        <a:ea typeface="微软雅黑" panose="020B0503020204020204" pitchFamily="34" charset="-122"/>
                        <a:cs typeface="微软雅黑 (正文)" charset="0"/>
                      </a:endParaRPr>
                    </a:p>
                  </a:txBody>
                  <a:tcPr/>
                </a:tc>
                <a:tc>
                  <a:txBody>
                    <a:bodyPr/>
                    <a:lstStyle/>
                    <a:p>
                      <a:pPr>
                        <a:buNone/>
                      </a:pPr>
                      <a:r>
                        <a:rPr lang="zh-CN" altLang="en-US" sz="1600">
                          <a:latin typeface="微软雅黑" panose="020B0503020204020204" pitchFamily="34" charset="-122"/>
                          <a:ea typeface="微软雅黑" panose="020B0503020204020204" pitchFamily="34" charset="-122"/>
                          <a:cs typeface="微软雅黑 (正文)" charset="0"/>
                        </a:rPr>
                        <a:t>ShardingSphere-Proxy</a:t>
                      </a:r>
                      <a:endParaRPr lang="zh-CN" altLang="en-US" sz="1600">
                        <a:latin typeface="微软雅黑" panose="020B0503020204020204" pitchFamily="34" charset="-122"/>
                        <a:ea typeface="微软雅黑" panose="020B0503020204020204" pitchFamily="34" charset="-122"/>
                        <a:cs typeface="微软雅黑 (正文)" charset="0"/>
                      </a:endParaRPr>
                    </a:p>
                  </a:txBody>
                  <a:tcPr/>
                </a:tc>
                <a:tc>
                  <a:txBody>
                    <a:bodyPr/>
                    <a:lstStyle/>
                    <a:p>
                      <a:pPr>
                        <a:buNone/>
                      </a:pPr>
                      <a:r>
                        <a:rPr lang="zh-CN" altLang="en-US" sz="1600">
                          <a:latin typeface="微软雅黑" panose="020B0503020204020204" pitchFamily="34" charset="-122"/>
                          <a:ea typeface="微软雅黑" panose="020B0503020204020204" pitchFamily="34" charset="-122"/>
                          <a:cs typeface="微软雅黑 (正文)" charset="0"/>
                        </a:rPr>
                        <a:t>ShardingSphere-Sidecar</a:t>
                      </a:r>
                      <a:endParaRPr lang="zh-CN" altLang="en-US" sz="1600">
                        <a:latin typeface="微软雅黑" panose="020B0503020204020204" pitchFamily="34" charset="-122"/>
                        <a:ea typeface="微软雅黑" panose="020B0503020204020204" pitchFamily="34" charset="-122"/>
                        <a:cs typeface="微软雅黑 (正文)" charset="0"/>
                      </a:endParaRPr>
                    </a:p>
                  </a:txBody>
                  <a:tcPr/>
                </a:tc>
              </a:tr>
              <a:tr h="381000">
                <a:tc>
                  <a:txBody>
                    <a:bodyPr/>
                    <a:lstStyle/>
                    <a:p>
                      <a:pPr>
                        <a:buNone/>
                      </a:pPr>
                      <a:r>
                        <a:rPr lang="zh-CN" altLang="en-US" sz="1600">
                          <a:latin typeface="微软雅黑" panose="020B0503020204020204" pitchFamily="34" charset="-122"/>
                          <a:ea typeface="微软雅黑" panose="020B0503020204020204" pitchFamily="34" charset="-122"/>
                          <a:cs typeface="微软雅黑 (正文)" charset="0"/>
                        </a:rPr>
                        <a:t>数据库</a:t>
                      </a:r>
                      <a:endParaRPr lang="zh-CN" altLang="en-US" sz="1600">
                        <a:latin typeface="微软雅黑" panose="020B0503020204020204" pitchFamily="34" charset="-122"/>
                        <a:ea typeface="微软雅黑" panose="020B0503020204020204" pitchFamily="34" charset="-122"/>
                        <a:cs typeface="微软雅黑 (正文)" charset="0"/>
                      </a:endParaRPr>
                    </a:p>
                  </a:txBody>
                  <a:tcPr/>
                </a:tc>
                <a:tc>
                  <a:txBody>
                    <a:bodyPr/>
                    <a:lstStyle/>
                    <a:p>
                      <a:pPr>
                        <a:buNone/>
                      </a:pPr>
                      <a:r>
                        <a:rPr lang="zh-CN" altLang="en-US" sz="1600">
                          <a:latin typeface="微软雅黑" panose="020B0503020204020204" pitchFamily="34" charset="-122"/>
                          <a:ea typeface="微软雅黑" panose="020B0503020204020204" pitchFamily="34" charset="-122"/>
                        </a:rPr>
                        <a:t>任意</a:t>
                      </a:r>
                      <a:endParaRPr lang="zh-CN" altLang="en-US" sz="1600">
                        <a:latin typeface="微软雅黑" panose="020B0503020204020204" pitchFamily="34" charset="-122"/>
                        <a:ea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cs typeface="微软雅黑 (正文)" charset="0"/>
                        </a:rPr>
                        <a:t>MySQL/PostgreSQL</a:t>
                      </a:r>
                      <a:endParaRPr lang="zh-CN" altLang="en-US" sz="1600">
                        <a:latin typeface="微软雅黑" panose="020B0503020204020204" pitchFamily="34" charset="-122"/>
                        <a:ea typeface="微软雅黑" panose="020B0503020204020204" pitchFamily="34" charset="-122"/>
                        <a:cs typeface="微软雅黑 (正文)" charset="0"/>
                      </a:endParaRPr>
                    </a:p>
                  </a:txBody>
                  <a:tcPr/>
                </a:tc>
                <a:tc>
                  <a:txBody>
                    <a:bodyPr/>
                    <a:lstStyle/>
                    <a:p>
                      <a:pPr>
                        <a:buNone/>
                      </a:pPr>
                      <a:r>
                        <a:rPr lang="zh-CN" altLang="en-US" sz="1600">
                          <a:latin typeface="微软雅黑" panose="020B0503020204020204" pitchFamily="34" charset="-122"/>
                          <a:ea typeface="微软雅黑" panose="020B0503020204020204" pitchFamily="34" charset="-122"/>
                          <a:cs typeface="微软雅黑 (正文)" charset="0"/>
                        </a:rPr>
                        <a:t>MySQL/PostgreSQL</a:t>
                      </a:r>
                      <a:endParaRPr lang="zh-CN" altLang="en-US" sz="1600">
                        <a:latin typeface="微软雅黑" panose="020B0503020204020204" pitchFamily="34" charset="-122"/>
                        <a:ea typeface="微软雅黑" panose="020B0503020204020204" pitchFamily="34" charset="-122"/>
                        <a:cs typeface="微软雅黑 (正文)" charset="0"/>
                      </a:endParaRPr>
                    </a:p>
                  </a:txBody>
                  <a:tcPr/>
                </a:tc>
              </a:tr>
              <a:tr h="370840">
                <a:tc>
                  <a:txBody>
                    <a:bodyPr/>
                    <a:lstStyle/>
                    <a:p>
                      <a:pP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连接消耗数	</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rPr>
                        <a:t>高</a:t>
                      </a:r>
                      <a:endParaRPr lang="zh-CN" altLang="en-US" sz="1600">
                        <a:latin typeface="微软雅黑" panose="020B0503020204020204" pitchFamily="34" charset="-122"/>
                        <a:ea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rPr>
                        <a:t>低</a:t>
                      </a:r>
                      <a:endParaRPr lang="zh-CN" altLang="en-US" sz="1600">
                        <a:latin typeface="微软雅黑" panose="020B0503020204020204" pitchFamily="34" charset="-122"/>
                        <a:ea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rPr>
                        <a:t>高</a:t>
                      </a:r>
                      <a:endParaRPr lang="zh-CN" altLang="en-US" sz="1600">
                        <a:latin typeface="微软雅黑" panose="020B0503020204020204" pitchFamily="34" charset="-122"/>
                        <a:ea typeface="微软雅黑" panose="020B0503020204020204" pitchFamily="34" charset="-122"/>
                      </a:endParaRPr>
                    </a:p>
                  </a:txBody>
                  <a:tcPr/>
                </a:tc>
              </a:tr>
              <a:tr h="381000">
                <a:tc>
                  <a:txBody>
                    <a:bodyPr/>
                    <a:lstStyle/>
                    <a:p>
                      <a:pP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异构语言	</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仅 Java	</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任意	</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任意</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r>
              <a:tr h="381000">
                <a:tc>
                  <a:txBody>
                    <a:bodyPr/>
                    <a:lstStyle/>
                    <a:p>
                      <a:pPr>
                        <a:buNone/>
                      </a:pPr>
                      <a:r>
                        <a:rPr lang="zh-CN" altLang="en-US" sz="1600">
                          <a:latin typeface="微软雅黑" panose="020B0503020204020204" pitchFamily="34" charset="-122"/>
                          <a:ea typeface="微软雅黑" panose="020B0503020204020204" pitchFamily="34" charset="-122"/>
                        </a:rPr>
                        <a:t>性能</a:t>
                      </a:r>
                      <a:endParaRPr lang="zh-CN" altLang="en-US" sz="1600">
                        <a:latin typeface="微软雅黑" panose="020B0503020204020204" pitchFamily="34" charset="-122"/>
                        <a:ea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损耗低	</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损耗略高	</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损耗低</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r>
              <a:tr h="381000">
                <a:tc>
                  <a:txBody>
                    <a:bodyPr/>
                    <a:lstStyle/>
                    <a:p>
                      <a:pP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无中心化	</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rPr>
                        <a:t>是</a:t>
                      </a:r>
                      <a:endParaRPr lang="zh-CN" altLang="en-US" sz="1600">
                        <a:latin typeface="微软雅黑" panose="020B0503020204020204" pitchFamily="34" charset="-122"/>
                        <a:ea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rPr>
                        <a:t>否</a:t>
                      </a:r>
                      <a:endParaRPr lang="zh-CN" altLang="en-US" sz="1600">
                        <a:latin typeface="微软雅黑" panose="020B0503020204020204" pitchFamily="34" charset="-122"/>
                        <a:ea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rPr>
                        <a:t>是</a:t>
                      </a:r>
                      <a:endParaRPr lang="zh-CN" altLang="en-US" sz="1600">
                        <a:latin typeface="微软雅黑" panose="020B0503020204020204" pitchFamily="34" charset="-122"/>
                        <a:ea typeface="微软雅黑" panose="020B0503020204020204" pitchFamily="34" charset="-122"/>
                      </a:endParaRPr>
                    </a:p>
                  </a:txBody>
                  <a:tcPr/>
                </a:tc>
              </a:tr>
              <a:tr h="381000">
                <a:tc>
                  <a:txBody>
                    <a:bodyPr/>
                    <a:lstStyle/>
                    <a:p>
                      <a:pPr>
                        <a:buNone/>
                      </a:pPr>
                      <a:r>
                        <a:rPr lang="zh-CN" altLang="en-US" sz="1600">
                          <a:latin typeface="微软雅黑" panose="020B0503020204020204" pitchFamily="34" charset="-122"/>
                          <a:ea typeface="微软雅黑" panose="020B0503020204020204" pitchFamily="34" charset="-122"/>
                        </a:rPr>
                        <a:t>静态入口</a:t>
                      </a:r>
                      <a:endParaRPr lang="zh-CN" altLang="en-US" sz="1600">
                        <a:latin typeface="微软雅黑" panose="020B0503020204020204" pitchFamily="34" charset="-122"/>
                        <a:ea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rPr>
                        <a:t>无</a:t>
                      </a:r>
                      <a:endParaRPr lang="zh-CN" altLang="en-US" sz="1600">
                        <a:latin typeface="微软雅黑" panose="020B0503020204020204" pitchFamily="34" charset="-122"/>
                        <a:ea typeface="微软雅黑" panose="020B0503020204020204" pitchFamily="34" charset="-122"/>
                      </a:endParaRPr>
                    </a:p>
                  </a:txBody>
                  <a:tcPr/>
                </a:tc>
                <a:tc>
                  <a:txBody>
                    <a:bodyPr/>
                    <a:lstStyle/>
                    <a:p>
                      <a:pPr>
                        <a:buNone/>
                      </a:pPr>
                      <a:r>
                        <a:rPr lang="zh-CN" altLang="en-US" sz="1600">
                          <a:latin typeface="微软雅黑" panose="020B0503020204020204" pitchFamily="34" charset="-122"/>
                          <a:ea typeface="微软雅黑" panose="020B0503020204020204" pitchFamily="34" charset="-122"/>
                        </a:rPr>
                        <a:t>有</a:t>
                      </a:r>
                      <a:endParaRPr lang="zh-CN" altLang="en-US" sz="1600">
                        <a:latin typeface="微软雅黑" panose="020B0503020204020204" pitchFamily="34" charset="-122"/>
                        <a:ea typeface="微软雅黑" panose="020B0503020204020204" pitchFamily="34" charset="-122"/>
                      </a:endParaRPr>
                    </a:p>
                  </a:txBody>
                  <a:tcPr/>
                </a:tc>
                <a:tc>
                  <a:txBody>
                    <a:bodyPr/>
                    <a:lstStyle/>
                    <a:p>
                      <a:pPr>
                        <a:buNone/>
                      </a:pPr>
                      <a:r>
                        <a:rPr lang="zh-CN" altLang="en-US" sz="1600" dirty="0">
                          <a:latin typeface="微软雅黑" panose="020B0503020204020204" pitchFamily="34" charset="-122"/>
                          <a:ea typeface="微软雅黑" panose="020B0503020204020204" pitchFamily="34" charset="-122"/>
                        </a:rPr>
                        <a:t>无</a:t>
                      </a:r>
                      <a:endParaRPr lang="zh-CN" altLang="en-US" sz="1600" dirty="0">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hinkcellActiveDocDoNotDelete"/>
</p:tagLst>
</file>

<file path=ppt/tags/tag11.xml><?xml version="1.0" encoding="utf-8"?>
<p:tagLst xmlns:p="http://schemas.openxmlformats.org/presentationml/2006/main">
  <p:tag name="THINKCELLSHAPEDONOTDELETE" val="t1Smkff3fSzGMOuItfjj3Fw"/>
</p:tagLst>
</file>

<file path=ppt/tags/tag12.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2dc2aa9c-ce34-4e04-ae3b-42745caf7923"/>
</p:tagLst>
</file>

<file path=ppt/tags/tag2.xml><?xml version="1.0" encoding="utf-8"?>
<p:tagLst xmlns:p="http://schemas.openxmlformats.org/presentationml/2006/main">
  <p:tag name="THINKCELLSHAPEDONOTDELETE" val="tA6S0wzOvQ8a50SA42PUNRg"/>
</p:tagLst>
</file>

<file path=ppt/tags/tag3.xml><?xml version="1.0" encoding="utf-8"?>
<p:tagLst xmlns:p="http://schemas.openxmlformats.org/presentationml/2006/main">
  <p:tag name="ISLIDE.ICON" val="#167564;#179483;#164588;#164226;#13707;#170117;#152590;#92068;#181762;#180557;#159736;#169989;#182021;"/>
</p:tagLst>
</file>

<file path=ppt/tags/tag4.xml><?xml version="1.0" encoding="utf-8"?>
<p:tagLst xmlns:p="http://schemas.openxmlformats.org/presentationml/2006/main">
  <p:tag name="ISLIDE.ICON" val="#384571;#393716;#369442;#369441;#369442;"/>
</p:tagLst>
</file>

<file path=ppt/tags/tag5.xml><?xml version="1.0" encoding="utf-8"?>
<p:tagLst xmlns:p="http://schemas.openxmlformats.org/presentationml/2006/main">
  <p:tag name="KSO_WM_UNIT_TABLE_BEAUTIFY" val="smartTable{846196aa-7025-48af-8c01-fa53e67cf59e}"/>
  <p:tag name="TABLE_ENDDRAG_ORIGIN_RECT" val="672*209"/>
  <p:tag name="TABLE_ENDDRAG_RECT" val="144*165*672*224"/>
</p:tagLst>
</file>

<file path=ppt/tags/tag6.xml><?xml version="1.0" encoding="utf-8"?>
<p:tagLst xmlns:p="http://schemas.openxmlformats.org/presentationml/2006/main">
  <p:tag name="ISLIDE.ICON" val="#384571;#393716;#369442;#369441;#369442;"/>
</p:tagLst>
</file>

<file path=ppt/tags/tag7.xml><?xml version="1.0" encoding="utf-8"?>
<p:tagLst xmlns:p="http://schemas.openxmlformats.org/presentationml/2006/main">
  <p:tag name="KSO_WM_UNIT_TABLE_BEAUTIFY" val="smartTable{36982b9e-66b3-445f-9d2f-73c31fc3ba85}"/>
</p:tagLst>
</file>

<file path=ppt/tags/tag8.xml><?xml version="1.0" encoding="utf-8"?>
<p:tagLst xmlns:p="http://schemas.openxmlformats.org/presentationml/2006/main">
  <p:tag name="ISLIDE.ICON" val="#384571;#393716;#369442;#369441;#369442;"/>
</p:tagLst>
</file>

<file path=ppt/tags/tag9.xml><?xml version="1.0" encoding="utf-8"?>
<p:tagLst xmlns:p="http://schemas.openxmlformats.org/presentationml/2006/main">
  <p:tag name="ISLIDE.ICON" val="#384571;#393716;#369442;#369441;#369442;"/>
</p:tagLst>
</file>

<file path=ppt/theme/theme1.xml><?xml version="1.0" encoding="utf-8"?>
<a:theme xmlns:a="http://schemas.openxmlformats.org/drawingml/2006/main" name="封面">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0</TotalTime>
  <Words>4033</Words>
  <Application>WPS 演示</Application>
  <PresentationFormat>宽屏</PresentationFormat>
  <Paragraphs>292</Paragraphs>
  <Slides>26</Slides>
  <Notes>20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26</vt:i4>
      </vt:variant>
    </vt:vector>
  </HeadingPairs>
  <TitlesOfParts>
    <vt:vector size="48" baseType="lpstr">
      <vt:lpstr>Arial</vt:lpstr>
      <vt:lpstr>方正书宋_GBK</vt:lpstr>
      <vt:lpstr>Wingdings</vt:lpstr>
      <vt:lpstr>Arial</vt:lpstr>
      <vt:lpstr>微软雅黑</vt:lpstr>
      <vt:lpstr>Wingdings</vt:lpstr>
      <vt:lpstr>Microsoft YaHei</vt:lpstr>
      <vt:lpstr>汉仪旗黑</vt:lpstr>
      <vt:lpstr>微软雅黑 (正文)</vt:lpstr>
      <vt:lpstr>Calibri</vt:lpstr>
      <vt:lpstr>Helvetica Neue</vt:lpstr>
      <vt:lpstr>宋体</vt:lpstr>
      <vt:lpstr>汉仪书宋二KW</vt:lpstr>
      <vt:lpstr>DengXian</vt:lpstr>
      <vt:lpstr>汉仪中等线KW</vt:lpstr>
      <vt:lpstr>宋体</vt:lpstr>
      <vt:lpstr>Arial Unicode MS</vt:lpstr>
      <vt:lpstr>微软雅黑</vt:lpstr>
      <vt:lpstr>苹方-简</vt:lpstr>
      <vt:lpstr>封面</vt:lpstr>
      <vt:lpstr>TCLayout.ActiveDocument.1</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strongduanmu</cp:lastModifiedBy>
  <cp:revision>247</cp:revision>
  <cp:lastPrinted>2021-11-30T08:20:49Z</cp:lastPrinted>
  <dcterms:created xsi:type="dcterms:W3CDTF">2021-11-30T08:20:49Z</dcterms:created>
  <dcterms:modified xsi:type="dcterms:W3CDTF">2021-11-30T08:20:49Z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2052-3.9.0.6159</vt:lpwstr>
  </property>
</Properties>
</file>